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43"/>
  </p:handoutMasterIdLst>
  <p:sldIdLst>
    <p:sldId id="350" r:id="rId2"/>
    <p:sldId id="257" r:id="rId3"/>
    <p:sldId id="256" r:id="rId4"/>
    <p:sldId id="395" r:id="rId5"/>
    <p:sldId id="351" r:id="rId6"/>
    <p:sldId id="258" r:id="rId7"/>
    <p:sldId id="362" r:id="rId8"/>
    <p:sldId id="259" r:id="rId9"/>
    <p:sldId id="323" r:id="rId10"/>
    <p:sldId id="324" r:id="rId11"/>
    <p:sldId id="325" r:id="rId12"/>
    <p:sldId id="326" r:id="rId13"/>
    <p:sldId id="327" r:id="rId14"/>
    <p:sldId id="328" r:id="rId15"/>
    <p:sldId id="329" r:id="rId16"/>
    <p:sldId id="330" r:id="rId17"/>
    <p:sldId id="331" r:id="rId18"/>
    <p:sldId id="332" r:id="rId19"/>
    <p:sldId id="341" r:id="rId20"/>
    <p:sldId id="352" r:id="rId21"/>
    <p:sldId id="305" r:id="rId22"/>
    <p:sldId id="306" r:id="rId23"/>
    <p:sldId id="262" r:id="rId24"/>
    <p:sldId id="353" r:id="rId25"/>
    <p:sldId id="354" r:id="rId26"/>
    <p:sldId id="355" r:id="rId27"/>
    <p:sldId id="356" r:id="rId28"/>
    <p:sldId id="357" r:id="rId29"/>
    <p:sldId id="358" r:id="rId30"/>
    <p:sldId id="294" r:id="rId31"/>
    <p:sldId id="317" r:id="rId32"/>
    <p:sldId id="307" r:id="rId33"/>
    <p:sldId id="308" r:id="rId34"/>
    <p:sldId id="309" r:id="rId35"/>
    <p:sldId id="295" r:id="rId36"/>
    <p:sldId id="263" r:id="rId37"/>
    <p:sldId id="359" r:id="rId38"/>
    <p:sldId id="360" r:id="rId39"/>
    <p:sldId id="264" r:id="rId40"/>
    <p:sldId id="260" r:id="rId41"/>
    <p:sldId id="291" r:id="rId42"/>
    <p:sldId id="300" r:id="rId43"/>
    <p:sldId id="292" r:id="rId44"/>
    <p:sldId id="293" r:id="rId45"/>
    <p:sldId id="296" r:id="rId46"/>
    <p:sldId id="297" r:id="rId47"/>
    <p:sldId id="298" r:id="rId48"/>
    <p:sldId id="261" r:id="rId49"/>
    <p:sldId id="361" r:id="rId50"/>
    <p:sldId id="265" r:id="rId51"/>
    <p:sldId id="363" r:id="rId52"/>
    <p:sldId id="266" r:id="rId53"/>
    <p:sldId id="342" r:id="rId54"/>
    <p:sldId id="343" r:id="rId55"/>
    <p:sldId id="299" r:id="rId56"/>
    <p:sldId id="267" r:id="rId57"/>
    <p:sldId id="364" r:id="rId58"/>
    <p:sldId id="365" r:id="rId59"/>
    <p:sldId id="366" r:id="rId60"/>
    <p:sldId id="367" r:id="rId61"/>
    <p:sldId id="368" r:id="rId62"/>
    <p:sldId id="369" r:id="rId63"/>
    <p:sldId id="370" r:id="rId64"/>
    <p:sldId id="301" r:id="rId65"/>
    <p:sldId id="268" r:id="rId66"/>
    <p:sldId id="371" r:id="rId67"/>
    <p:sldId id="302" r:id="rId68"/>
    <p:sldId id="272" r:id="rId69"/>
    <p:sldId id="304" r:id="rId70"/>
    <p:sldId id="279" r:id="rId71"/>
    <p:sldId id="376" r:id="rId72"/>
    <p:sldId id="287" r:id="rId73"/>
    <p:sldId id="377" r:id="rId74"/>
    <p:sldId id="378" r:id="rId75"/>
    <p:sldId id="379" r:id="rId76"/>
    <p:sldId id="380" r:id="rId77"/>
    <p:sldId id="381" r:id="rId78"/>
    <p:sldId id="372" r:id="rId79"/>
    <p:sldId id="382" r:id="rId80"/>
    <p:sldId id="383" r:id="rId81"/>
    <p:sldId id="384" r:id="rId82"/>
    <p:sldId id="385" r:id="rId83"/>
    <p:sldId id="347" r:id="rId84"/>
    <p:sldId id="283" r:id="rId85"/>
    <p:sldId id="314" r:id="rId86"/>
    <p:sldId id="373" r:id="rId87"/>
    <p:sldId id="386" r:id="rId88"/>
    <p:sldId id="387" r:id="rId89"/>
    <p:sldId id="269" r:id="rId90"/>
    <p:sldId id="270" r:id="rId91"/>
    <p:sldId id="319" r:id="rId92"/>
    <p:sldId id="271" r:id="rId93"/>
    <p:sldId id="280" r:id="rId94"/>
    <p:sldId id="374" r:id="rId95"/>
    <p:sldId id="388" r:id="rId96"/>
    <p:sldId id="389" r:id="rId97"/>
    <p:sldId id="390" r:id="rId98"/>
    <p:sldId id="346" r:id="rId99"/>
    <p:sldId id="391" r:id="rId100"/>
    <p:sldId id="392" r:id="rId101"/>
    <p:sldId id="375" r:id="rId102"/>
    <p:sldId id="273" r:id="rId103"/>
    <p:sldId id="274" r:id="rId104"/>
    <p:sldId id="275" r:id="rId105"/>
    <p:sldId id="276" r:id="rId106"/>
    <p:sldId id="303" r:id="rId107"/>
    <p:sldId id="344" r:id="rId108"/>
    <p:sldId id="345" r:id="rId109"/>
    <p:sldId id="281" r:id="rId110"/>
    <p:sldId id="318" r:id="rId111"/>
    <p:sldId id="282" r:id="rId112"/>
    <p:sldId id="286" r:id="rId113"/>
    <p:sldId id="288" r:id="rId114"/>
    <p:sldId id="289" r:id="rId115"/>
    <p:sldId id="311" r:id="rId116"/>
    <p:sldId id="312" r:id="rId117"/>
    <p:sldId id="313" r:id="rId118"/>
    <p:sldId id="315" r:id="rId119"/>
    <p:sldId id="316" r:id="rId120"/>
    <p:sldId id="321" r:id="rId121"/>
    <p:sldId id="322" r:id="rId122"/>
    <p:sldId id="284" r:id="rId123"/>
    <p:sldId id="396" r:id="rId124"/>
    <p:sldId id="285" r:id="rId125"/>
    <p:sldId id="397" r:id="rId126"/>
    <p:sldId id="348" r:id="rId127"/>
    <p:sldId id="290" r:id="rId128"/>
    <p:sldId id="398" r:id="rId129"/>
    <p:sldId id="334" r:id="rId130"/>
    <p:sldId id="335" r:id="rId131"/>
    <p:sldId id="336" r:id="rId132"/>
    <p:sldId id="337" r:id="rId133"/>
    <p:sldId id="338" r:id="rId134"/>
    <p:sldId id="339" r:id="rId135"/>
    <p:sldId id="340" r:id="rId136"/>
    <p:sldId id="310" r:id="rId137"/>
    <p:sldId id="393" r:id="rId138"/>
    <p:sldId id="320" r:id="rId139"/>
    <p:sldId id="333" r:id="rId140"/>
    <p:sldId id="349" r:id="rId141"/>
    <p:sldId id="394" r:id="rId142"/>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39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9FDCF0C1-CF9E-4529-AB26-4D0C2A351D71}" type="datetimeFigureOut">
              <a:rPr lang="en-US" smtClean="0"/>
              <a:t>10/16/2015</a:t>
            </a:fld>
            <a:endParaRPr lang="en-US"/>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fld id="{0E342D1A-C02E-4FF0-8E67-A4DBFAEB43D0}" type="slidenum">
              <a:rPr lang="en-US" smtClean="0"/>
              <a:t>‹#›</a:t>
            </a:fld>
            <a:endParaRPr lang="en-US"/>
          </a:p>
        </p:txBody>
      </p:sp>
    </p:spTree>
    <p:extLst>
      <p:ext uri="{BB962C8B-B14F-4D97-AF65-F5344CB8AC3E}">
        <p14:creationId xmlns:p14="http://schemas.microsoft.com/office/powerpoint/2010/main" val="54820287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59760B-BCF3-49B4-B377-DDCF67307338}" type="datetimeFigureOut">
              <a:rPr lang="en-US" smtClean="0"/>
              <a:t>10/16/2015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11156616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59760B-BCF3-49B4-B377-DDCF67307338}" type="datetimeFigureOut">
              <a:rPr lang="en-US" smtClean="0"/>
              <a:t>10/16/2015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2010333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59760B-BCF3-49B4-B377-DDCF67307338}" type="datetimeFigureOut">
              <a:rPr lang="en-US" smtClean="0"/>
              <a:t>10/16/2015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786844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59760B-BCF3-49B4-B377-DDCF67307338}" type="datetimeFigureOut">
              <a:rPr lang="en-US" smtClean="0"/>
              <a:t>10/16/2015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3943604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59760B-BCF3-49B4-B377-DDCF67307338}" type="datetimeFigureOut">
              <a:rPr lang="en-US" smtClean="0"/>
              <a:t>10/16/2015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2691366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59760B-BCF3-49B4-B377-DDCF67307338}" type="datetimeFigureOut">
              <a:rPr lang="en-US" smtClean="0"/>
              <a:t>10/16/2015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2933676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59760B-BCF3-49B4-B377-DDCF67307338}" type="datetimeFigureOut">
              <a:rPr lang="en-US" smtClean="0"/>
              <a:t>10/16/2015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3432932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59760B-BCF3-49B4-B377-DDCF67307338}" type="datetimeFigureOut">
              <a:rPr lang="en-US" smtClean="0"/>
              <a:t>10/16/2015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2252796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59760B-BCF3-49B4-B377-DDCF67307338}" type="datetimeFigureOut">
              <a:rPr lang="en-US" smtClean="0"/>
              <a:t>10/16/2015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1986205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59760B-BCF3-49B4-B377-DDCF67307338}" type="datetimeFigureOut">
              <a:rPr lang="en-US" smtClean="0"/>
              <a:t>10/16/2015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471404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59760B-BCF3-49B4-B377-DDCF67307338}" type="datetimeFigureOut">
              <a:rPr lang="en-US" smtClean="0"/>
              <a:t>10/16/2015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AFE480-2DA0-43AA-BF25-1526A2A58D73}" type="slidenum">
              <a:rPr lang="en-US" smtClean="0"/>
              <a:t>‹#›</a:t>
            </a:fld>
            <a:endParaRPr lang="en-US"/>
          </a:p>
        </p:txBody>
      </p:sp>
    </p:spTree>
    <p:extLst>
      <p:ext uri="{BB962C8B-B14F-4D97-AF65-F5344CB8AC3E}">
        <p14:creationId xmlns:p14="http://schemas.microsoft.com/office/powerpoint/2010/main" val="648179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59760B-BCF3-49B4-B377-DDCF67307338}" type="datetimeFigureOut">
              <a:rPr lang="en-US" smtClean="0"/>
              <a:t>10/16/2015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AFE480-2DA0-43AA-BF25-1526A2A58D73}" type="slidenum">
              <a:rPr lang="en-US" smtClean="0"/>
              <a:t>‹#›</a:t>
            </a:fld>
            <a:endParaRPr lang="en-US"/>
          </a:p>
        </p:txBody>
      </p:sp>
    </p:spTree>
    <p:extLst>
      <p:ext uri="{BB962C8B-B14F-4D97-AF65-F5344CB8AC3E}">
        <p14:creationId xmlns:p14="http://schemas.microsoft.com/office/powerpoint/2010/main" val="3103200362"/>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hyperlink" Target="http://web2.airmail.net/cybervyl/research.htm" TargetMode="Externa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02362"/>
          </a:xfrm>
        </p:spPr>
        <p:txBody>
          <a:bodyPr/>
          <a:lstStyle/>
          <a:p>
            <a:r>
              <a:rPr lang="en-US" dirty="0" smtClean="0"/>
              <a:t>Compassion Fatigue</a:t>
            </a:r>
            <a:br>
              <a:rPr lang="en-US" dirty="0" smtClean="0"/>
            </a:br>
            <a:r>
              <a:rPr lang="en-US" dirty="0" smtClean="0"/>
              <a:t>8 hours</a:t>
            </a:r>
            <a:br>
              <a:rPr lang="en-US" dirty="0" smtClean="0"/>
            </a:br>
            <a:r>
              <a:rPr lang="en-US" smtClean="0"/>
              <a:t>Course </a:t>
            </a:r>
            <a:r>
              <a:rPr lang="en-US" smtClean="0"/>
              <a:t>#7001</a:t>
            </a:r>
            <a:endParaRPr lang="en-US" dirty="0"/>
          </a:p>
        </p:txBody>
      </p:sp>
    </p:spTree>
    <p:extLst>
      <p:ext uri="{BB962C8B-B14F-4D97-AF65-F5344CB8AC3E}">
        <p14:creationId xmlns:p14="http://schemas.microsoft.com/office/powerpoint/2010/main" val="31912167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Fire</a:t>
            </a:r>
            <a:endParaRPr lang="en-US" dirty="0"/>
          </a:p>
        </p:txBody>
      </p:sp>
      <p:sp>
        <p:nvSpPr>
          <p:cNvPr id="3" name="Content Placeholder 2"/>
          <p:cNvSpPr>
            <a:spLocks noGrp="1"/>
          </p:cNvSpPr>
          <p:nvPr>
            <p:ph idx="1"/>
          </p:nvPr>
        </p:nvSpPr>
        <p:spPr/>
        <p:txBody>
          <a:bodyPr/>
          <a:lstStyle/>
          <a:p>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0"/>
            <a:ext cx="8458200" cy="5230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176474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Notice</a:t>
            </a:r>
            <a:endParaRPr lang="en-US" dirty="0"/>
          </a:p>
        </p:txBody>
      </p:sp>
      <p:sp>
        <p:nvSpPr>
          <p:cNvPr id="3" name="Content Placeholder 2"/>
          <p:cNvSpPr>
            <a:spLocks noGrp="1"/>
          </p:cNvSpPr>
          <p:nvPr>
            <p:ph idx="1"/>
          </p:nvPr>
        </p:nvSpPr>
        <p:spPr/>
        <p:txBody>
          <a:bodyPr>
            <a:normAutofit lnSpcReduction="10000"/>
          </a:bodyPr>
          <a:lstStyle/>
          <a:p>
            <a:r>
              <a:rPr lang="en-US" dirty="0" smtClean="0"/>
              <a:t>The caregiver is having nightmares</a:t>
            </a:r>
          </a:p>
          <a:p>
            <a:pPr marL="0" indent="0">
              <a:buNone/>
            </a:pPr>
            <a:r>
              <a:rPr lang="en-US" dirty="0" smtClean="0"/>
              <a:t>	Nightmares</a:t>
            </a:r>
          </a:p>
          <a:p>
            <a:pPr marL="0" indent="0">
              <a:buNone/>
            </a:pPr>
            <a:r>
              <a:rPr lang="en-US" dirty="0"/>
              <a:t>	</a:t>
            </a:r>
            <a:r>
              <a:rPr lang="en-US" dirty="0" smtClean="0"/>
              <a:t>Social withdrawal</a:t>
            </a:r>
          </a:p>
          <a:p>
            <a:pPr marL="0" indent="0">
              <a:buNone/>
            </a:pPr>
            <a:r>
              <a:rPr lang="en-US" dirty="0"/>
              <a:t>	</a:t>
            </a:r>
            <a:r>
              <a:rPr lang="en-US" dirty="0" smtClean="0"/>
              <a:t>Hopelessness &amp; Helplessness</a:t>
            </a:r>
          </a:p>
          <a:p>
            <a:pPr marL="0" indent="0">
              <a:buNone/>
            </a:pPr>
            <a:r>
              <a:rPr lang="en-US" dirty="0" smtClean="0"/>
              <a:t>	Disconnection from loved ones</a:t>
            </a:r>
          </a:p>
          <a:p>
            <a:pPr marL="0" indent="0">
              <a:buNone/>
            </a:pPr>
            <a:r>
              <a:rPr lang="en-US" dirty="0"/>
              <a:t>	</a:t>
            </a:r>
            <a:r>
              <a:rPr lang="en-US" dirty="0" smtClean="0"/>
              <a:t>Increased sensibility to violence</a:t>
            </a:r>
          </a:p>
          <a:p>
            <a:pPr marL="0" indent="0">
              <a:buNone/>
            </a:pPr>
            <a:r>
              <a:rPr lang="en-US" dirty="0"/>
              <a:t>	</a:t>
            </a:r>
            <a:r>
              <a:rPr lang="en-US" dirty="0" smtClean="0"/>
              <a:t>Cynicism</a:t>
            </a:r>
          </a:p>
          <a:p>
            <a:pPr marL="0" indent="0">
              <a:buNone/>
            </a:pPr>
            <a:r>
              <a:rPr lang="en-US" dirty="0"/>
              <a:t>	</a:t>
            </a:r>
            <a:r>
              <a:rPr lang="en-US" dirty="0" smtClean="0"/>
              <a:t>Numbing</a:t>
            </a:r>
            <a:endParaRPr lang="en-US" dirty="0"/>
          </a:p>
        </p:txBody>
      </p:sp>
    </p:spTree>
    <p:extLst>
      <p:ext uri="{BB962C8B-B14F-4D97-AF65-F5344CB8AC3E}">
        <p14:creationId xmlns:p14="http://schemas.microsoft.com/office/powerpoint/2010/main" val="3801365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VII</a:t>
            </a:r>
            <a:endParaRPr lang="en-US" dirty="0"/>
          </a:p>
        </p:txBody>
      </p:sp>
      <p:sp>
        <p:nvSpPr>
          <p:cNvPr id="3" name="Content Placeholder 2"/>
          <p:cNvSpPr>
            <a:spLocks noGrp="1"/>
          </p:cNvSpPr>
          <p:nvPr>
            <p:ph idx="1"/>
          </p:nvPr>
        </p:nvSpPr>
        <p:spPr/>
        <p:txBody>
          <a:bodyPr>
            <a:normAutofit/>
          </a:bodyPr>
          <a:lstStyle/>
          <a:p>
            <a:pPr marL="0" indent="0" algn="ctr">
              <a:buNone/>
            </a:pPr>
            <a:endParaRPr lang="en-US" sz="6000" dirty="0" smtClean="0"/>
          </a:p>
          <a:p>
            <a:pPr marL="0" indent="0" algn="ctr">
              <a:buNone/>
            </a:pPr>
            <a:r>
              <a:rPr lang="en-US" sz="6000" dirty="0" smtClean="0"/>
              <a:t>Care for the Caregiver</a:t>
            </a:r>
            <a:endParaRPr lang="en-US" sz="6000" dirty="0"/>
          </a:p>
        </p:txBody>
      </p:sp>
    </p:spTree>
    <p:extLst>
      <p:ext uri="{BB962C8B-B14F-4D97-AF65-F5344CB8AC3E}">
        <p14:creationId xmlns:p14="http://schemas.microsoft.com/office/powerpoint/2010/main" val="90048253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Take a Test</a:t>
            </a:r>
            <a:endParaRPr lang="en-US" dirty="0"/>
          </a:p>
        </p:txBody>
      </p:sp>
      <p:sp>
        <p:nvSpPr>
          <p:cNvPr id="3" name="Content Placeholder 2"/>
          <p:cNvSpPr>
            <a:spLocks noGrp="1"/>
          </p:cNvSpPr>
          <p:nvPr>
            <p:ph idx="1"/>
          </p:nvPr>
        </p:nvSpPr>
        <p:spPr>
          <a:xfrm>
            <a:off x="457200" y="1066800"/>
            <a:ext cx="8229600" cy="5059363"/>
          </a:xfrm>
        </p:spPr>
        <p:txBody>
          <a:bodyPr>
            <a:noAutofit/>
          </a:bodyPr>
          <a:lstStyle/>
          <a:p>
            <a:r>
              <a:rPr lang="en-US" sz="2000" dirty="0"/>
              <a:t>As caregivers, we are often stressed and don’t know why. Without realizing the effects that life circumstances have on us, we tend to sweep our feelings of frustration, sadness, and turmoil under the rug.</a:t>
            </a:r>
          </a:p>
          <a:p>
            <a:r>
              <a:rPr lang="en-US" sz="2000" b="1" dirty="0"/>
              <a:t>In the past 12 to 24 months, which of the following major life events have taken place in your life?</a:t>
            </a:r>
            <a:endParaRPr lang="en-US" sz="2000" dirty="0"/>
          </a:p>
          <a:p>
            <a:r>
              <a:rPr lang="en-US" sz="2000" b="1" dirty="0"/>
              <a:t>Fill In the points for each event that you have experienced this year.</a:t>
            </a:r>
            <a:r>
              <a:rPr lang="en-US" sz="2000" dirty="0"/>
              <a:t/>
            </a:r>
            <a:br>
              <a:rPr lang="en-US" sz="2000" dirty="0"/>
            </a:br>
            <a:r>
              <a:rPr lang="en-US" sz="2000" b="1" dirty="0"/>
              <a:t>When you're done looking at the whole list, add up the points for each event and check your score at the bottom.</a:t>
            </a:r>
            <a:r>
              <a:rPr lang="en-US" sz="2000" dirty="0"/>
              <a:t> </a:t>
            </a:r>
          </a:p>
          <a:p>
            <a:r>
              <a:rPr lang="en-US" sz="2000" dirty="0"/>
              <a:t>1. Death of Spouse (</a:t>
            </a:r>
            <a:r>
              <a:rPr lang="en-US" sz="2000" b="1" dirty="0"/>
              <a:t>100 points</a:t>
            </a:r>
            <a:r>
              <a:rPr lang="en-US" sz="2000" dirty="0"/>
              <a:t>)</a:t>
            </a:r>
          </a:p>
          <a:p>
            <a:r>
              <a:rPr lang="en-US" sz="2000" dirty="0"/>
              <a:t>2. Divorce (</a:t>
            </a:r>
            <a:r>
              <a:rPr lang="en-US" sz="2000" b="1" dirty="0"/>
              <a:t>73 points</a:t>
            </a:r>
            <a:r>
              <a:rPr lang="en-US" sz="2000" dirty="0"/>
              <a:t>)</a:t>
            </a:r>
          </a:p>
          <a:p>
            <a:r>
              <a:rPr lang="en-US" sz="2000" dirty="0"/>
              <a:t>3. Marital or Relationship Partner separation (</a:t>
            </a:r>
            <a:r>
              <a:rPr lang="en-US" sz="2000" b="1" dirty="0"/>
              <a:t>65 points</a:t>
            </a:r>
            <a:r>
              <a:rPr lang="en-US" sz="2000" dirty="0"/>
              <a:t>)</a:t>
            </a:r>
          </a:p>
          <a:p>
            <a:r>
              <a:rPr lang="en-US" sz="2000" dirty="0"/>
              <a:t>4. Jail term (</a:t>
            </a:r>
            <a:r>
              <a:rPr lang="en-US" sz="2000" b="1" dirty="0"/>
              <a:t>64 points</a:t>
            </a:r>
            <a:r>
              <a:rPr lang="en-US" sz="2000" dirty="0"/>
              <a:t>)</a:t>
            </a:r>
          </a:p>
          <a:p>
            <a:r>
              <a:rPr lang="en-US" sz="2000" dirty="0"/>
              <a:t>5. Death of close family member (</a:t>
            </a:r>
            <a:r>
              <a:rPr lang="en-US" sz="2000" b="1" dirty="0"/>
              <a:t>63 points</a:t>
            </a:r>
            <a:r>
              <a:rPr lang="en-US" sz="2000" dirty="0"/>
              <a:t>)</a:t>
            </a:r>
          </a:p>
          <a:p>
            <a:r>
              <a:rPr lang="en-US" sz="2000" dirty="0"/>
              <a:t>6. Personal Injury or </a:t>
            </a:r>
            <a:r>
              <a:rPr lang="en-US" sz="2000" dirty="0" err="1"/>
              <a:t>ilness</a:t>
            </a:r>
            <a:r>
              <a:rPr lang="en-US" sz="2000" dirty="0"/>
              <a:t> (</a:t>
            </a:r>
            <a:r>
              <a:rPr lang="en-US" sz="2000" b="1" dirty="0"/>
              <a:t>53 points</a:t>
            </a:r>
            <a:r>
              <a:rPr lang="en-US" sz="2000" dirty="0"/>
              <a:t>)</a:t>
            </a:r>
          </a:p>
          <a:p>
            <a:r>
              <a:rPr lang="en-US" sz="2000" dirty="0"/>
              <a:t>7. Marriage (</a:t>
            </a:r>
            <a:r>
              <a:rPr lang="en-US" sz="2000" b="1" dirty="0"/>
              <a:t>50 points</a:t>
            </a:r>
            <a:r>
              <a:rPr lang="en-US" sz="2000" dirty="0"/>
              <a:t>)</a:t>
            </a:r>
          </a:p>
          <a:p>
            <a:r>
              <a:rPr lang="en-US" sz="2000" dirty="0"/>
              <a:t>8. Fired from work (</a:t>
            </a:r>
            <a:r>
              <a:rPr lang="en-US" sz="2000" b="1" dirty="0"/>
              <a:t>47 points</a:t>
            </a:r>
            <a:r>
              <a:rPr lang="en-US" sz="2000" dirty="0"/>
              <a:t>)</a:t>
            </a:r>
          </a:p>
          <a:p>
            <a:endParaRPr lang="en-US" sz="2000" dirty="0"/>
          </a:p>
        </p:txBody>
      </p:sp>
    </p:spTree>
    <p:extLst>
      <p:ext uri="{BB962C8B-B14F-4D97-AF65-F5344CB8AC3E}">
        <p14:creationId xmlns:p14="http://schemas.microsoft.com/office/powerpoint/2010/main" val="26561117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354762"/>
          </a:xfrm>
        </p:spPr>
        <p:txBody>
          <a:bodyPr>
            <a:normAutofit fontScale="90000"/>
          </a:bodyPr>
          <a:lstStyle/>
          <a:p>
            <a:pPr algn="l"/>
            <a:r>
              <a:rPr lang="en-US" sz="2200" dirty="0" smtClean="0"/>
              <a:t/>
            </a:r>
            <a:br>
              <a:rPr lang="en-US" sz="2200" dirty="0" smtClean="0"/>
            </a:br>
            <a:r>
              <a:rPr lang="en-US" sz="2200" dirty="0"/>
              <a:t/>
            </a:r>
            <a:br>
              <a:rPr lang="en-US" sz="2200" dirty="0"/>
            </a:br>
            <a:r>
              <a:rPr lang="en-US" sz="2200" dirty="0" smtClean="0"/>
              <a:t/>
            </a:r>
            <a:br>
              <a:rPr lang="en-US" sz="2200" dirty="0" smtClean="0"/>
            </a:br>
            <a:r>
              <a:rPr lang="en-US" sz="2200" dirty="0" smtClean="0"/>
              <a:t>9</a:t>
            </a:r>
            <a:r>
              <a:rPr lang="en-US" sz="2200" dirty="0"/>
              <a:t>. Marital or Relationship Partner reconciliation (</a:t>
            </a:r>
            <a:r>
              <a:rPr lang="en-US" sz="2200" b="1" dirty="0"/>
              <a:t>45 points</a:t>
            </a:r>
            <a:r>
              <a:rPr lang="en-US" sz="2200" dirty="0"/>
              <a:t>)</a:t>
            </a:r>
            <a:br>
              <a:rPr lang="en-US" sz="2200" dirty="0"/>
            </a:br>
            <a:r>
              <a:rPr lang="en-US" sz="2200" dirty="0"/>
              <a:t>10. Retirement (</a:t>
            </a:r>
            <a:r>
              <a:rPr lang="en-US" sz="2200" b="1" dirty="0"/>
              <a:t>45 points</a:t>
            </a:r>
            <a:r>
              <a:rPr lang="en-US" sz="2200" dirty="0"/>
              <a:t>)</a:t>
            </a:r>
            <a:br>
              <a:rPr lang="en-US" sz="2200" dirty="0"/>
            </a:br>
            <a:r>
              <a:rPr lang="en-US" sz="2200" dirty="0"/>
              <a:t>11. Change in family member's health (</a:t>
            </a:r>
            <a:r>
              <a:rPr lang="en-US" sz="2200" b="1" dirty="0"/>
              <a:t>44 points</a:t>
            </a:r>
            <a:r>
              <a:rPr lang="en-US" sz="2200" dirty="0"/>
              <a:t>)</a:t>
            </a:r>
            <a:br>
              <a:rPr lang="en-US" sz="2200" dirty="0"/>
            </a:br>
            <a:r>
              <a:rPr lang="en-US" sz="2200" dirty="0"/>
              <a:t>12. Pregnancy (</a:t>
            </a:r>
            <a:r>
              <a:rPr lang="en-US" sz="2200" b="1" dirty="0"/>
              <a:t>40 points</a:t>
            </a:r>
            <a:r>
              <a:rPr lang="en-US" sz="2200" dirty="0"/>
              <a:t>)</a:t>
            </a:r>
            <a:br>
              <a:rPr lang="en-US" sz="2200" dirty="0"/>
            </a:br>
            <a:r>
              <a:rPr lang="en-US" sz="2200" dirty="0"/>
              <a:t>13. Sex difficulties (</a:t>
            </a:r>
            <a:r>
              <a:rPr lang="en-US" sz="2200" b="1" dirty="0"/>
              <a:t>39 points</a:t>
            </a:r>
            <a:r>
              <a:rPr lang="en-US" sz="2200" dirty="0"/>
              <a:t>)</a:t>
            </a:r>
            <a:br>
              <a:rPr lang="en-US" sz="2200" dirty="0"/>
            </a:br>
            <a:r>
              <a:rPr lang="en-US" sz="2200" dirty="0"/>
              <a:t>14. Addition to family (</a:t>
            </a:r>
            <a:r>
              <a:rPr lang="en-US" sz="2200" b="1" dirty="0"/>
              <a:t>39 points</a:t>
            </a:r>
            <a:r>
              <a:rPr lang="en-US" sz="2200" dirty="0"/>
              <a:t>)</a:t>
            </a:r>
            <a:br>
              <a:rPr lang="en-US" sz="2200" dirty="0"/>
            </a:br>
            <a:r>
              <a:rPr lang="en-US" sz="2200" dirty="0"/>
              <a:t>15. Business readjustment (</a:t>
            </a:r>
            <a:r>
              <a:rPr lang="en-US" sz="2200" b="1" dirty="0"/>
              <a:t>39 points</a:t>
            </a:r>
            <a:r>
              <a:rPr lang="en-US" sz="2200" dirty="0"/>
              <a:t>)</a:t>
            </a:r>
            <a:br>
              <a:rPr lang="en-US" sz="2200" dirty="0"/>
            </a:br>
            <a:r>
              <a:rPr lang="en-US" sz="2200" dirty="0"/>
              <a:t>16. Change in financial status (</a:t>
            </a:r>
            <a:r>
              <a:rPr lang="en-US" sz="2200" b="1" dirty="0"/>
              <a:t>38 points</a:t>
            </a:r>
            <a:r>
              <a:rPr lang="en-US" sz="2200" dirty="0"/>
              <a:t>)</a:t>
            </a:r>
            <a:br>
              <a:rPr lang="en-US" sz="2200" dirty="0"/>
            </a:br>
            <a:r>
              <a:rPr lang="en-US" sz="2200" dirty="0"/>
              <a:t>17. Death of close friend (</a:t>
            </a:r>
            <a:r>
              <a:rPr lang="en-US" sz="2200" b="1" dirty="0"/>
              <a:t>37 points</a:t>
            </a:r>
            <a:r>
              <a:rPr lang="en-US" sz="2200" dirty="0"/>
              <a:t>)</a:t>
            </a:r>
            <a:br>
              <a:rPr lang="en-US" sz="2200" dirty="0"/>
            </a:br>
            <a:r>
              <a:rPr lang="en-US" sz="2200" dirty="0"/>
              <a:t>18. Change to a different line of work (</a:t>
            </a:r>
            <a:r>
              <a:rPr lang="en-US" sz="2200" b="1" dirty="0"/>
              <a:t>36 points</a:t>
            </a:r>
            <a:r>
              <a:rPr lang="en-US" sz="2200" dirty="0"/>
              <a:t>)</a:t>
            </a:r>
            <a:br>
              <a:rPr lang="en-US" sz="2200" dirty="0"/>
            </a:br>
            <a:r>
              <a:rPr lang="en-US" sz="2200" dirty="0"/>
              <a:t>19. Change in number of marital/relationship arguments (</a:t>
            </a:r>
            <a:r>
              <a:rPr lang="en-US" sz="2200" b="1" dirty="0"/>
              <a:t>35 points</a:t>
            </a:r>
            <a:r>
              <a:rPr lang="en-US" sz="2200" dirty="0"/>
              <a:t>)</a:t>
            </a:r>
            <a:br>
              <a:rPr lang="en-US" sz="2200" dirty="0"/>
            </a:br>
            <a:r>
              <a:rPr lang="en-US" sz="2200" dirty="0"/>
              <a:t>20. Mortgage or loan over $30,000 (</a:t>
            </a:r>
            <a:r>
              <a:rPr lang="en-US" sz="2200" b="1" dirty="0"/>
              <a:t>31 points</a:t>
            </a:r>
            <a:r>
              <a:rPr lang="en-US" sz="2200" dirty="0" smtClean="0"/>
              <a:t>)</a:t>
            </a:r>
            <a:br>
              <a:rPr lang="en-US" sz="2200" dirty="0" smtClean="0"/>
            </a:br>
            <a:r>
              <a:rPr lang="en-US" sz="2200" dirty="0"/>
              <a:t>21. Foreclosure of mortgage or loan (</a:t>
            </a:r>
            <a:r>
              <a:rPr lang="en-US" sz="2200" b="1" dirty="0"/>
              <a:t>30 points</a:t>
            </a:r>
            <a:r>
              <a:rPr lang="en-US" sz="2200" dirty="0"/>
              <a:t>)</a:t>
            </a:r>
            <a:br>
              <a:rPr lang="en-US" sz="2200" dirty="0"/>
            </a:br>
            <a:r>
              <a:rPr lang="en-US" sz="2200" dirty="0"/>
              <a:t>22. Change in work responsibilities (</a:t>
            </a:r>
            <a:r>
              <a:rPr lang="en-US" sz="2200" b="1" dirty="0"/>
              <a:t>29 points</a:t>
            </a:r>
            <a:r>
              <a:rPr lang="en-US" sz="2200" dirty="0"/>
              <a:t>)</a:t>
            </a:r>
            <a:br>
              <a:rPr lang="en-US" sz="2200" dirty="0"/>
            </a:br>
            <a:r>
              <a:rPr lang="en-US" sz="2200" dirty="0"/>
              <a:t>23. Trouble with in-laws (</a:t>
            </a:r>
            <a:r>
              <a:rPr lang="en-US" sz="2200" b="1" dirty="0"/>
              <a:t>29 points</a:t>
            </a:r>
            <a:r>
              <a:rPr lang="en-US" sz="2200" dirty="0"/>
              <a:t>)</a:t>
            </a:r>
            <a:br>
              <a:rPr lang="en-US" sz="2200" dirty="0"/>
            </a:br>
            <a:r>
              <a:rPr lang="en-US" sz="2200" dirty="0"/>
              <a:t>24. Outstanding personal achievement (</a:t>
            </a:r>
            <a:r>
              <a:rPr lang="en-US" sz="2200" b="1" dirty="0"/>
              <a:t>28 points</a:t>
            </a:r>
            <a:r>
              <a:rPr lang="en-US" sz="2200" dirty="0"/>
              <a:t>)</a:t>
            </a:r>
            <a:br>
              <a:rPr lang="en-US" sz="2200" dirty="0"/>
            </a:br>
            <a:r>
              <a:rPr lang="en-US" sz="2200" dirty="0"/>
              <a:t>25. Spouse begins or stops work (</a:t>
            </a:r>
            <a:r>
              <a:rPr lang="en-US" sz="2200" b="1" dirty="0"/>
              <a:t>26 points</a:t>
            </a:r>
            <a:r>
              <a:rPr lang="en-US" sz="2200" dirty="0"/>
              <a:t>)</a:t>
            </a:r>
            <a:br>
              <a:rPr lang="en-US" sz="2200" dirty="0"/>
            </a:br>
            <a:r>
              <a:rPr lang="en-US" sz="2200" dirty="0"/>
              <a:t>26. Starting or finishing school (</a:t>
            </a:r>
            <a:r>
              <a:rPr lang="en-US" sz="2200" b="1" dirty="0"/>
              <a:t>26 points</a:t>
            </a:r>
            <a:r>
              <a:rPr lang="en-US" sz="2200" dirty="0"/>
              <a:t>)</a:t>
            </a:r>
            <a:br>
              <a:rPr lang="en-US" sz="2200" dirty="0"/>
            </a:br>
            <a:r>
              <a:rPr lang="en-US" sz="2200" dirty="0"/>
              <a:t>27. Change in living conditions (</a:t>
            </a:r>
            <a:r>
              <a:rPr lang="en-US" sz="2200" b="1" dirty="0"/>
              <a:t>25 points</a:t>
            </a:r>
            <a:r>
              <a:rPr lang="en-US" sz="2200" dirty="0"/>
              <a:t>)</a:t>
            </a: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316804927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430962"/>
          </a:xfrm>
        </p:spPr>
        <p:txBody>
          <a:bodyPr>
            <a:normAutofit fontScale="90000"/>
          </a:bodyPr>
          <a:lstStyle/>
          <a:p>
            <a:pPr algn="l"/>
            <a:r>
              <a:rPr lang="en-US" sz="2200" dirty="0"/>
              <a:t>28. Revision of personal habits (</a:t>
            </a:r>
            <a:r>
              <a:rPr lang="en-US" sz="2200" b="1" dirty="0"/>
              <a:t>24 points</a:t>
            </a:r>
            <a:r>
              <a:rPr lang="en-US" sz="2200" dirty="0"/>
              <a:t>)</a:t>
            </a:r>
            <a:br>
              <a:rPr lang="en-US" sz="2200" dirty="0"/>
            </a:br>
            <a:r>
              <a:rPr lang="en-US" sz="2200" dirty="0"/>
              <a:t>29. Trouble with boss (</a:t>
            </a:r>
            <a:r>
              <a:rPr lang="en-US" sz="2200" b="1" dirty="0"/>
              <a:t>23 points</a:t>
            </a:r>
            <a:r>
              <a:rPr lang="en-US" sz="2200" dirty="0"/>
              <a:t>)</a:t>
            </a:r>
            <a:br>
              <a:rPr lang="en-US" sz="2200" dirty="0"/>
            </a:br>
            <a:r>
              <a:rPr lang="en-US" sz="2200" dirty="0"/>
              <a:t>30. Change is work hours/conditions (</a:t>
            </a:r>
            <a:r>
              <a:rPr lang="en-US" sz="2200" b="1" dirty="0"/>
              <a:t>20 points</a:t>
            </a:r>
            <a:r>
              <a:rPr lang="en-US" sz="2200" dirty="0"/>
              <a:t>)</a:t>
            </a:r>
            <a:br>
              <a:rPr lang="en-US" sz="2200" dirty="0"/>
            </a:br>
            <a:r>
              <a:rPr lang="en-US" sz="2200" dirty="0"/>
              <a:t>31. Change in residence (</a:t>
            </a:r>
            <a:r>
              <a:rPr lang="en-US" sz="2200" b="1" dirty="0"/>
              <a:t>20 points</a:t>
            </a:r>
            <a:r>
              <a:rPr lang="en-US" sz="2200" dirty="0"/>
              <a:t>)</a:t>
            </a:r>
            <a:br>
              <a:rPr lang="en-US" sz="2200" dirty="0"/>
            </a:br>
            <a:r>
              <a:rPr lang="en-US" sz="2200" dirty="0"/>
              <a:t>32. Change in schools (</a:t>
            </a:r>
            <a:r>
              <a:rPr lang="en-US" sz="2200" b="1" dirty="0"/>
              <a:t>20 points</a:t>
            </a:r>
            <a:r>
              <a:rPr lang="en-US" sz="2200" dirty="0"/>
              <a:t>)</a:t>
            </a:r>
            <a:br>
              <a:rPr lang="en-US" sz="2200" dirty="0"/>
            </a:br>
            <a:r>
              <a:rPr lang="en-US" sz="2200" dirty="0"/>
              <a:t>33. Change in recreational habits (</a:t>
            </a:r>
            <a:r>
              <a:rPr lang="en-US" sz="2200" b="1" dirty="0"/>
              <a:t>19 points</a:t>
            </a:r>
            <a:r>
              <a:rPr lang="en-US" sz="2200" dirty="0"/>
              <a:t>)</a:t>
            </a:r>
            <a:br>
              <a:rPr lang="en-US" sz="2200" dirty="0"/>
            </a:br>
            <a:r>
              <a:rPr lang="en-US" sz="2200" dirty="0"/>
              <a:t>34. Change in church activities (</a:t>
            </a:r>
            <a:r>
              <a:rPr lang="en-US" sz="2200" b="1" dirty="0"/>
              <a:t>19 points</a:t>
            </a:r>
            <a:r>
              <a:rPr lang="en-US" sz="2200" dirty="0"/>
              <a:t>)</a:t>
            </a:r>
            <a:br>
              <a:rPr lang="en-US" sz="2200" dirty="0"/>
            </a:br>
            <a:r>
              <a:rPr lang="en-US" sz="2200" dirty="0"/>
              <a:t>35. Change in social activities (</a:t>
            </a:r>
            <a:r>
              <a:rPr lang="en-US" sz="2200" b="1" dirty="0"/>
              <a:t>18 points</a:t>
            </a:r>
            <a:r>
              <a:rPr lang="en-US" sz="2200" dirty="0"/>
              <a:t>)</a:t>
            </a:r>
            <a:br>
              <a:rPr lang="en-US" sz="2200" dirty="0"/>
            </a:br>
            <a:r>
              <a:rPr lang="en-US" sz="2200" dirty="0"/>
              <a:t>36. Mortgage or loan under $20,000 (</a:t>
            </a:r>
            <a:r>
              <a:rPr lang="en-US" sz="2200" b="1" dirty="0"/>
              <a:t>17 points</a:t>
            </a:r>
            <a:r>
              <a:rPr lang="en-US" sz="2200" dirty="0"/>
              <a:t>)</a:t>
            </a:r>
            <a:br>
              <a:rPr lang="en-US" sz="2200" dirty="0"/>
            </a:br>
            <a:r>
              <a:rPr lang="en-US" sz="2200" dirty="0"/>
              <a:t>37. Change in sleeping habits (</a:t>
            </a:r>
            <a:r>
              <a:rPr lang="en-US" sz="2200" b="1" dirty="0"/>
              <a:t>16 points</a:t>
            </a:r>
            <a:r>
              <a:rPr lang="en-US" sz="2200" dirty="0"/>
              <a:t>)</a:t>
            </a:r>
            <a:br>
              <a:rPr lang="en-US" sz="2200" dirty="0"/>
            </a:br>
            <a:r>
              <a:rPr lang="en-US" sz="2200" dirty="0"/>
              <a:t>38. Change in number of family gatherings (</a:t>
            </a:r>
            <a:r>
              <a:rPr lang="en-US" sz="2200" b="1" dirty="0"/>
              <a:t>15 points</a:t>
            </a:r>
            <a:r>
              <a:rPr lang="en-US" sz="2200" dirty="0"/>
              <a:t>)</a:t>
            </a:r>
            <a:br>
              <a:rPr lang="en-US" sz="2200" dirty="0"/>
            </a:br>
            <a:r>
              <a:rPr lang="en-US" sz="2200" dirty="0"/>
              <a:t>39. Change in eating habits (</a:t>
            </a:r>
            <a:r>
              <a:rPr lang="en-US" sz="2200" b="1" dirty="0"/>
              <a:t>15 points</a:t>
            </a:r>
            <a:r>
              <a:rPr lang="en-US" sz="2200" dirty="0"/>
              <a:t>)</a:t>
            </a:r>
            <a:br>
              <a:rPr lang="en-US" sz="2200" dirty="0"/>
            </a:br>
            <a:r>
              <a:rPr lang="en-US" sz="2200" dirty="0"/>
              <a:t>40. Vacation (</a:t>
            </a:r>
            <a:r>
              <a:rPr lang="en-US" sz="2200" b="1" dirty="0"/>
              <a:t>13 points</a:t>
            </a:r>
            <a:r>
              <a:rPr lang="en-US" sz="2200" dirty="0"/>
              <a:t>)</a:t>
            </a:r>
            <a:br>
              <a:rPr lang="en-US" sz="2200" dirty="0"/>
            </a:br>
            <a:r>
              <a:rPr lang="en-US" sz="2200" dirty="0"/>
              <a:t>41. Christmas season (</a:t>
            </a:r>
            <a:r>
              <a:rPr lang="en-US" sz="2200" b="1" dirty="0"/>
              <a:t>12 points</a:t>
            </a:r>
            <a:r>
              <a:rPr lang="en-US" sz="2200" dirty="0"/>
              <a:t>)</a:t>
            </a:r>
            <a:br>
              <a:rPr lang="en-US" sz="2200" dirty="0"/>
            </a:br>
            <a:r>
              <a:rPr lang="en-US" sz="2200" dirty="0"/>
              <a:t>42. Minor violations of the law (</a:t>
            </a:r>
            <a:r>
              <a:rPr lang="en-US" sz="2200" b="1" dirty="0"/>
              <a:t>11 points</a:t>
            </a:r>
            <a:r>
              <a:rPr lang="en-US" sz="2200" dirty="0"/>
              <a:t>)</a:t>
            </a:r>
            <a:br>
              <a:rPr lang="en-US" sz="2200" dirty="0"/>
            </a:br>
            <a:r>
              <a:rPr lang="en-US" sz="2200" dirty="0"/>
              <a:t> </a:t>
            </a:r>
            <a:br>
              <a:rPr lang="en-US" sz="2200" dirty="0"/>
            </a:br>
            <a:r>
              <a:rPr lang="en-US" sz="2200" dirty="0"/>
              <a:t>Your Total Score</a:t>
            </a:r>
            <a:r>
              <a:rPr lang="en-US" dirty="0"/>
              <a:t/>
            </a:r>
            <a:br>
              <a:rPr lang="en-US" dirty="0"/>
            </a:br>
            <a:endParaRPr lang="en-US" dirty="0"/>
          </a:p>
        </p:txBody>
      </p:sp>
    </p:spTree>
    <p:extLst>
      <p:ext uri="{BB962C8B-B14F-4D97-AF65-F5344CB8AC3E}">
        <p14:creationId xmlns:p14="http://schemas.microsoft.com/office/powerpoint/2010/main" val="285393023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normAutofit fontScale="90000"/>
          </a:bodyPr>
          <a:lstStyle/>
          <a:p>
            <a:pPr algn="l"/>
            <a:r>
              <a:rPr lang="en-US" sz="2200" b="1" dirty="0" smtClean="0"/>
              <a:t>   The scale </a:t>
            </a:r>
            <a:r>
              <a:rPr lang="en-US" sz="2200" b="1" dirty="0"/>
              <a:t>shows the kind of life pressure that you are facing. Depending on your coping skills or the lack thereof, this scale can predict the likelihood that you will fall victim to a stress related illness. The illness could be mild - frequent tension headaches, acid indigestion, and/or loss of sleep to very serious illness like ulcers, cancer, migraines and the like.</a:t>
            </a:r>
            <a:r>
              <a:rPr lang="en-US" sz="2200" dirty="0"/>
              <a:t/>
            </a:r>
            <a:br>
              <a:rPr lang="en-US" sz="2200" dirty="0"/>
            </a:br>
            <a:r>
              <a:rPr lang="en-US" sz="2200" dirty="0" smtClean="0"/>
              <a:t/>
            </a:r>
            <a:br>
              <a:rPr lang="en-US" sz="2200" dirty="0" smtClean="0"/>
            </a:br>
            <a:r>
              <a:rPr lang="en-US" sz="2200" dirty="0" smtClean="0"/>
              <a:t>			</a:t>
            </a:r>
            <a:r>
              <a:rPr lang="en-US" sz="3100" dirty="0" smtClean="0">
                <a:solidFill>
                  <a:srgbClr val="0070C0"/>
                </a:solidFill>
              </a:rPr>
              <a:t>LIFE </a:t>
            </a:r>
            <a:r>
              <a:rPr lang="en-US" sz="3100" dirty="0">
                <a:solidFill>
                  <a:srgbClr val="0070C0"/>
                </a:solidFill>
              </a:rPr>
              <a:t>STRESS SCORES </a:t>
            </a:r>
            <a:r>
              <a:rPr lang="en-US" sz="3100" dirty="0" smtClean="0">
                <a:solidFill>
                  <a:srgbClr val="0070C0"/>
                </a:solidFill>
              </a:rPr>
              <a:t/>
            </a:r>
            <a:br>
              <a:rPr lang="en-US" sz="3100" dirty="0" smtClean="0">
                <a:solidFill>
                  <a:srgbClr val="0070C0"/>
                </a:solidFill>
              </a:rPr>
            </a:br>
            <a:r>
              <a:rPr lang="en-US" sz="2200" b="1" dirty="0"/>
              <a:t/>
            </a:r>
            <a:br>
              <a:rPr lang="en-US" sz="2200" b="1" dirty="0"/>
            </a:br>
            <a:r>
              <a:rPr lang="en-US" sz="2200" b="1" dirty="0">
                <a:solidFill>
                  <a:srgbClr val="FF0000"/>
                </a:solidFill>
              </a:rPr>
              <a:t>0-149: </a:t>
            </a:r>
            <a:r>
              <a:rPr lang="en-US" sz="2200" b="1" dirty="0"/>
              <a:t>Low susceptibility to stress-related illness</a:t>
            </a:r>
            <a:r>
              <a:rPr lang="en-US" sz="2200" dirty="0"/>
              <a:t/>
            </a:r>
            <a:br>
              <a:rPr lang="en-US" sz="2200" dirty="0"/>
            </a:br>
            <a:r>
              <a:rPr lang="en-US" sz="2200" b="1" dirty="0">
                <a:solidFill>
                  <a:srgbClr val="FF0000"/>
                </a:solidFill>
              </a:rPr>
              <a:t>150-299</a:t>
            </a:r>
            <a:r>
              <a:rPr lang="en-US" sz="2200" b="1" dirty="0"/>
              <a:t>: Medium susceptibility to stress-related illness:</a:t>
            </a:r>
            <a:r>
              <a:rPr lang="en-US" sz="2200" dirty="0"/>
              <a:t> </a:t>
            </a:r>
            <a:r>
              <a:rPr lang="en-US" sz="2200" b="1" dirty="0"/>
              <a:t>Learn and practice relaxation and stress management skills and a healthy well life style.</a:t>
            </a:r>
            <a:r>
              <a:rPr lang="en-US" sz="2200" dirty="0"/>
              <a:t/>
            </a:r>
            <a:br>
              <a:rPr lang="en-US" sz="2200" dirty="0"/>
            </a:br>
            <a:r>
              <a:rPr lang="en-US" sz="2200" b="1" dirty="0"/>
              <a:t>300 and over: High susceptibility to stress-related illness:</a:t>
            </a:r>
            <a:r>
              <a:rPr lang="en-US" sz="2200" dirty="0"/>
              <a:t> </a:t>
            </a:r>
            <a:r>
              <a:rPr lang="en-US" sz="2200" b="1" dirty="0"/>
              <a:t>Daily practice of relaxation skills is very important for your wellness. Take care of it now before a serious illness erupts or an affliction becomes worse.</a:t>
            </a:r>
            <a:r>
              <a:rPr lang="en-US" sz="2200" dirty="0"/>
              <a:t> </a:t>
            </a:r>
            <a:r>
              <a:rPr lang="en-US" dirty="0"/>
              <a:t/>
            </a:r>
            <a:br>
              <a:rPr lang="en-US" dirty="0"/>
            </a:br>
            <a:endParaRPr lang="en-US" dirty="0"/>
          </a:p>
        </p:txBody>
      </p:sp>
    </p:spTree>
    <p:extLst>
      <p:ext uri="{BB962C8B-B14F-4D97-AF65-F5344CB8AC3E}">
        <p14:creationId xmlns:p14="http://schemas.microsoft.com/office/powerpoint/2010/main" val="275887576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Scores</a:t>
            </a:r>
            <a:endParaRPr lang="en-US" dirty="0"/>
          </a:p>
        </p:txBody>
      </p:sp>
      <p:sp>
        <p:nvSpPr>
          <p:cNvPr id="4" name="Content Placeholder 3"/>
          <p:cNvSpPr>
            <a:spLocks noGrp="1"/>
          </p:cNvSpPr>
          <p:nvPr>
            <p:ph idx="1"/>
          </p:nvPr>
        </p:nvSpPr>
        <p:spPr/>
        <p:txBody>
          <a:bodyPr/>
          <a:lstStyle/>
          <a:p>
            <a:r>
              <a:rPr lang="en-US" dirty="0" smtClean="0"/>
              <a:t>The individual items scored for the individual will give you individual traumas they are dealing with.</a:t>
            </a:r>
          </a:p>
          <a:p>
            <a:r>
              <a:rPr lang="en-US" dirty="0" smtClean="0"/>
              <a:t>Viewing the combination of scores helps you get an overall picture of where person is coming from.</a:t>
            </a:r>
          </a:p>
          <a:p>
            <a:r>
              <a:rPr lang="en-US" dirty="0" smtClean="0"/>
              <a:t>It does give a track of Compassion Fatigue &amp; Compassion Satisfaction.</a:t>
            </a:r>
            <a:endParaRPr lang="en-US" dirty="0"/>
          </a:p>
        </p:txBody>
      </p:sp>
    </p:spTree>
    <p:extLst>
      <p:ext uri="{BB962C8B-B14F-4D97-AF65-F5344CB8AC3E}">
        <p14:creationId xmlns:p14="http://schemas.microsoft.com/office/powerpoint/2010/main" val="332646668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Solutions</a:t>
            </a:r>
            <a:endParaRPr lang="en-US" dirty="0"/>
          </a:p>
        </p:txBody>
      </p:sp>
      <p:sp>
        <p:nvSpPr>
          <p:cNvPr id="3" name="Content Placeholder 2"/>
          <p:cNvSpPr>
            <a:spLocks noGrp="1"/>
          </p:cNvSpPr>
          <p:nvPr>
            <p:ph idx="1"/>
          </p:nvPr>
        </p:nvSpPr>
        <p:spPr/>
        <p:txBody>
          <a:bodyPr/>
          <a:lstStyle/>
          <a:p>
            <a:r>
              <a:rPr lang="en-US" dirty="0" smtClean="0"/>
              <a:t>Talk it out</a:t>
            </a:r>
          </a:p>
          <a:p>
            <a:r>
              <a:rPr lang="en-US" dirty="0" smtClean="0"/>
              <a:t>Acknowledge the Anger</a:t>
            </a:r>
          </a:p>
          <a:p>
            <a:r>
              <a:rPr lang="en-US" dirty="0" smtClean="0"/>
              <a:t>Place guilt where it belongs</a:t>
            </a:r>
          </a:p>
          <a:p>
            <a:r>
              <a:rPr lang="en-US" dirty="0" smtClean="0"/>
              <a:t>Realize that tragedies are everywhere</a:t>
            </a:r>
          </a:p>
          <a:p>
            <a:r>
              <a:rPr lang="en-US" dirty="0" smtClean="0"/>
              <a:t>Accept closure</a:t>
            </a:r>
            <a:endParaRPr lang="en-US" dirty="0"/>
          </a:p>
        </p:txBody>
      </p:sp>
    </p:spTree>
    <p:extLst>
      <p:ext uri="{BB962C8B-B14F-4D97-AF65-F5344CB8AC3E}">
        <p14:creationId xmlns:p14="http://schemas.microsoft.com/office/powerpoint/2010/main" val="212742704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Peculiar Assignment</a:t>
            </a:r>
            <a:endParaRPr lang="en-US" dirty="0"/>
          </a:p>
        </p:txBody>
      </p:sp>
      <p:sp>
        <p:nvSpPr>
          <p:cNvPr id="3" name="Content Placeholder 2"/>
          <p:cNvSpPr>
            <a:spLocks noGrp="1"/>
          </p:cNvSpPr>
          <p:nvPr>
            <p:ph idx="1"/>
          </p:nvPr>
        </p:nvSpPr>
        <p:spPr/>
        <p:txBody>
          <a:bodyPr/>
          <a:lstStyle/>
          <a:p>
            <a:r>
              <a:rPr lang="en-US" dirty="0" smtClean="0"/>
              <a:t>We are earthen vessels designed to be functional</a:t>
            </a:r>
          </a:p>
          <a:p>
            <a:r>
              <a:rPr lang="en-US" dirty="0" smtClean="0"/>
              <a:t>We are earthen vessels uniquely prepared for</a:t>
            </a:r>
          </a:p>
          <a:p>
            <a:pPr lvl="1"/>
            <a:r>
              <a:rPr lang="en-US" dirty="0" smtClean="0"/>
              <a:t>Fallibility</a:t>
            </a:r>
          </a:p>
          <a:p>
            <a:pPr lvl="1"/>
            <a:r>
              <a:rPr lang="en-US" dirty="0" smtClean="0"/>
              <a:t>Fragile</a:t>
            </a:r>
          </a:p>
          <a:p>
            <a:pPr lvl="1"/>
            <a:r>
              <a:rPr lang="en-US" dirty="0" smtClean="0"/>
              <a:t>Functional</a:t>
            </a:r>
            <a:endParaRPr lang="en-US" dirty="0"/>
          </a:p>
        </p:txBody>
      </p:sp>
    </p:spTree>
    <p:extLst>
      <p:ext uri="{BB962C8B-B14F-4D97-AF65-F5344CB8AC3E}">
        <p14:creationId xmlns:p14="http://schemas.microsoft.com/office/powerpoint/2010/main" val="14384557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a:t>
            </a:r>
            <a:endParaRPr lang="en-US" dirty="0"/>
          </a:p>
        </p:txBody>
      </p:sp>
      <p:sp>
        <p:nvSpPr>
          <p:cNvPr id="3" name="Content Placeholder 2"/>
          <p:cNvSpPr>
            <a:spLocks noGrp="1"/>
          </p:cNvSpPr>
          <p:nvPr>
            <p:ph idx="1"/>
          </p:nvPr>
        </p:nvSpPr>
        <p:spPr/>
        <p:txBody>
          <a:bodyPr>
            <a:normAutofit fontScale="85000" lnSpcReduction="10000"/>
          </a:bodyPr>
          <a:lstStyle/>
          <a:p>
            <a:r>
              <a:rPr lang="en-US" dirty="0"/>
              <a:t>Healing an organization takes time, patience, and most important, commitment. </a:t>
            </a:r>
            <a:r>
              <a:rPr lang="en-US" dirty="0" smtClean="0"/>
              <a:t> Knowing how Compassion </a:t>
            </a:r>
            <a:r>
              <a:rPr lang="en-US" dirty="0"/>
              <a:t>Fatigue and its </a:t>
            </a:r>
            <a:r>
              <a:rPr lang="en-US" dirty="0" smtClean="0"/>
              <a:t>penetrating effects can </a:t>
            </a:r>
            <a:r>
              <a:rPr lang="en-US" dirty="0"/>
              <a:t>be present at the </a:t>
            </a:r>
            <a:r>
              <a:rPr lang="en-US" dirty="0" smtClean="0"/>
              <a:t>upper </a:t>
            </a:r>
            <a:r>
              <a:rPr lang="en-US" dirty="0"/>
              <a:t>level of </a:t>
            </a:r>
            <a:r>
              <a:rPr lang="en-US" dirty="0" smtClean="0"/>
              <a:t>management. It will </a:t>
            </a:r>
            <a:r>
              <a:rPr lang="en-US" dirty="0"/>
              <a:t>work its way down to encompass </a:t>
            </a:r>
            <a:r>
              <a:rPr lang="en-US" dirty="0" smtClean="0"/>
              <a:t>mid management, </a:t>
            </a:r>
            <a:r>
              <a:rPr lang="en-US" dirty="0"/>
              <a:t>as well as volunteers. Often, the mistrust that employees feel towards management is not unfounded. Since many care giving institutions are non-profit, they inherit additional challenges such as low </a:t>
            </a:r>
            <a:r>
              <a:rPr lang="en-US" dirty="0" smtClean="0"/>
              <a:t>wages or none at all, </a:t>
            </a:r>
            <a:r>
              <a:rPr lang="en-US" dirty="0"/>
              <a:t>lack of space, high management turnover rate, and constantly shifting priorities.</a:t>
            </a:r>
          </a:p>
          <a:p>
            <a:endParaRPr lang="en-US" dirty="0"/>
          </a:p>
        </p:txBody>
      </p:sp>
    </p:spTree>
    <p:extLst>
      <p:ext uri="{BB962C8B-B14F-4D97-AF65-F5344CB8AC3E}">
        <p14:creationId xmlns:p14="http://schemas.microsoft.com/office/powerpoint/2010/main" val="17124291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Paramedics</a:t>
            </a:r>
            <a:endParaRPr lang="en-US" dirty="0"/>
          </a:p>
        </p:txBody>
      </p:sp>
      <p:sp>
        <p:nvSpPr>
          <p:cNvPr id="3" name="Content Placeholder 2"/>
          <p:cNvSpPr>
            <a:spLocks noGrp="1"/>
          </p:cNvSpPr>
          <p:nvPr>
            <p:ph idx="1"/>
          </p:nvPr>
        </p:nvSpPr>
        <p:spPr/>
        <p:txBody>
          <a:bodyPr/>
          <a:lstStyle/>
          <a:p>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0"/>
            <a:ext cx="8534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931477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Old Habits</a:t>
            </a:r>
            <a:endParaRPr lang="en-US" dirty="0"/>
          </a:p>
        </p:txBody>
      </p:sp>
      <p:sp>
        <p:nvSpPr>
          <p:cNvPr id="3" name="Content Placeholder 2"/>
          <p:cNvSpPr>
            <a:spLocks noGrp="1"/>
          </p:cNvSpPr>
          <p:nvPr>
            <p:ph idx="1"/>
          </p:nvPr>
        </p:nvSpPr>
        <p:spPr/>
        <p:txBody>
          <a:bodyPr>
            <a:normAutofit lnSpcReduction="10000"/>
          </a:bodyPr>
          <a:lstStyle/>
          <a:p>
            <a:r>
              <a:rPr lang="en-US" dirty="0"/>
              <a:t>Old habits are </a:t>
            </a:r>
            <a:r>
              <a:rPr lang="en-US" dirty="0" smtClean="0"/>
              <a:t>strangely enough </a:t>
            </a:r>
            <a:r>
              <a:rPr lang="en-US" dirty="0"/>
              <a:t>comfortable even when they're bad for </a:t>
            </a:r>
            <a:r>
              <a:rPr lang="en-US" dirty="0" smtClean="0"/>
              <a:t>us.</a:t>
            </a:r>
          </a:p>
          <a:p>
            <a:r>
              <a:rPr lang="en-US" dirty="0" smtClean="0"/>
              <a:t>Real </a:t>
            </a:r>
            <a:r>
              <a:rPr lang="en-US" dirty="0"/>
              <a:t>lifestyle changes take T</a:t>
            </a:r>
            <a:r>
              <a:rPr lang="en-US" dirty="0" smtClean="0"/>
              <a:t>ime, Energy, and a Desire to change.</a:t>
            </a:r>
          </a:p>
          <a:p>
            <a:r>
              <a:rPr lang="en-US" dirty="0" smtClean="0"/>
              <a:t>The one brick wall that must be overtaken to get to healing has to be wanted by the person with compassion fatigue. </a:t>
            </a:r>
          </a:p>
          <a:p>
            <a:r>
              <a:rPr lang="en-US" dirty="0" smtClean="0"/>
              <a:t>There can all kinds of help available, but an unwilling participant makes it all nil.</a:t>
            </a:r>
            <a:endParaRPr lang="en-US" dirty="0"/>
          </a:p>
        </p:txBody>
      </p:sp>
    </p:spTree>
    <p:extLst>
      <p:ext uri="{BB962C8B-B14F-4D97-AF65-F5344CB8AC3E}">
        <p14:creationId xmlns:p14="http://schemas.microsoft.com/office/powerpoint/2010/main" val="387661207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Awareness</a:t>
            </a:r>
            <a:endParaRPr lang="en-US" dirty="0"/>
          </a:p>
        </p:txBody>
      </p:sp>
      <p:sp>
        <p:nvSpPr>
          <p:cNvPr id="3" name="Content Placeholder 2"/>
          <p:cNvSpPr>
            <a:spLocks noGrp="1"/>
          </p:cNvSpPr>
          <p:nvPr>
            <p:ph idx="1"/>
          </p:nvPr>
        </p:nvSpPr>
        <p:spPr/>
        <p:txBody>
          <a:bodyPr/>
          <a:lstStyle/>
          <a:p>
            <a:r>
              <a:rPr lang="en-US" dirty="0" smtClean="0"/>
              <a:t>   Awareness </a:t>
            </a:r>
            <a:r>
              <a:rPr lang="en-US" dirty="0"/>
              <a:t>of the symptoms and their negative effect on your life can lead to positive change, personal transformation, and a new resiliency. </a:t>
            </a:r>
            <a:r>
              <a:rPr lang="en-US" dirty="0" smtClean="0"/>
              <a:t> Awareness will help you reach </a:t>
            </a:r>
            <a:r>
              <a:rPr lang="en-US" dirty="0"/>
              <a:t>a point where you have control over your own life </a:t>
            </a:r>
            <a:r>
              <a:rPr lang="en-US" dirty="0" smtClean="0"/>
              <a:t>choices. It </a:t>
            </a:r>
            <a:r>
              <a:rPr lang="en-US" dirty="0"/>
              <a:t>will take time and hard work. </a:t>
            </a:r>
            <a:r>
              <a:rPr lang="en-US" dirty="0" smtClean="0"/>
              <a:t>There </a:t>
            </a:r>
            <a:r>
              <a:rPr lang="en-US" dirty="0"/>
              <a:t>is only a commitment to make your life the best it can be.</a:t>
            </a:r>
          </a:p>
          <a:p>
            <a:endParaRPr lang="en-US" dirty="0"/>
          </a:p>
        </p:txBody>
      </p:sp>
    </p:spTree>
    <p:extLst>
      <p:ext uri="{BB962C8B-B14F-4D97-AF65-F5344CB8AC3E}">
        <p14:creationId xmlns:p14="http://schemas.microsoft.com/office/powerpoint/2010/main" val="94658535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Eight Laws to Healthy Caregiving</a:t>
            </a:r>
            <a:endParaRPr lang="en-US" dirty="0"/>
          </a:p>
        </p:txBody>
      </p:sp>
      <p:sp>
        <p:nvSpPr>
          <p:cNvPr id="3" name="Content Placeholder 2"/>
          <p:cNvSpPr>
            <a:spLocks noGrp="1"/>
          </p:cNvSpPr>
          <p:nvPr>
            <p:ph idx="1"/>
          </p:nvPr>
        </p:nvSpPr>
        <p:spPr/>
        <p:txBody>
          <a:bodyPr>
            <a:normAutofit lnSpcReduction="10000"/>
          </a:bodyPr>
          <a:lstStyle/>
          <a:p>
            <a:r>
              <a:rPr lang="en-US" dirty="0" smtClean="0"/>
              <a:t>Sustain your Compassion</a:t>
            </a:r>
          </a:p>
          <a:p>
            <a:r>
              <a:rPr lang="en-US" dirty="0" smtClean="0"/>
              <a:t>Retain Healthy Skepticism</a:t>
            </a:r>
          </a:p>
          <a:p>
            <a:r>
              <a:rPr lang="en-US" dirty="0" smtClean="0"/>
              <a:t>Learn to let go</a:t>
            </a:r>
          </a:p>
          <a:p>
            <a:r>
              <a:rPr lang="en-US" dirty="0" smtClean="0"/>
              <a:t>Remain Optimistic</a:t>
            </a:r>
          </a:p>
          <a:p>
            <a:r>
              <a:rPr lang="en-US" dirty="0" smtClean="0"/>
              <a:t>Be the Solution</a:t>
            </a:r>
          </a:p>
          <a:p>
            <a:r>
              <a:rPr lang="en-US" dirty="0" smtClean="0"/>
              <a:t>Embrace the Discernment</a:t>
            </a:r>
          </a:p>
          <a:p>
            <a:r>
              <a:rPr lang="en-US" dirty="0" smtClean="0"/>
              <a:t>Practice Sustainable Self Care</a:t>
            </a:r>
          </a:p>
          <a:p>
            <a:r>
              <a:rPr lang="en-US" dirty="0" smtClean="0"/>
              <a:t>Acknowledge your Successes</a:t>
            </a:r>
          </a:p>
        </p:txBody>
      </p:sp>
    </p:spTree>
    <p:extLst>
      <p:ext uri="{BB962C8B-B14F-4D97-AF65-F5344CB8AC3E}">
        <p14:creationId xmlns:p14="http://schemas.microsoft.com/office/powerpoint/2010/main" val="187906019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Eight laws Governing Healthy Change</a:t>
            </a:r>
            <a:endParaRPr lang="en-US" dirty="0"/>
          </a:p>
        </p:txBody>
      </p:sp>
      <p:sp>
        <p:nvSpPr>
          <p:cNvPr id="3" name="Content Placeholder 2"/>
          <p:cNvSpPr>
            <a:spLocks noGrp="1"/>
          </p:cNvSpPr>
          <p:nvPr>
            <p:ph idx="1"/>
          </p:nvPr>
        </p:nvSpPr>
        <p:spPr/>
        <p:txBody>
          <a:bodyPr>
            <a:normAutofit lnSpcReduction="10000"/>
          </a:bodyPr>
          <a:lstStyle/>
          <a:p>
            <a:r>
              <a:rPr lang="en-US" dirty="0" smtClean="0"/>
              <a:t>Take Frequent Healthy breaks from caregiving</a:t>
            </a:r>
          </a:p>
          <a:p>
            <a:r>
              <a:rPr lang="en-US" dirty="0" smtClean="0"/>
              <a:t>Learn the word “NO”</a:t>
            </a:r>
          </a:p>
          <a:p>
            <a:r>
              <a:rPr lang="en-US" dirty="0" smtClean="0"/>
              <a:t>Share load with Others</a:t>
            </a:r>
          </a:p>
          <a:p>
            <a:r>
              <a:rPr lang="en-US" dirty="0" smtClean="0"/>
              <a:t>There is humor in all things. Find time to laugh</a:t>
            </a:r>
          </a:p>
          <a:p>
            <a:r>
              <a:rPr lang="en-US" dirty="0" smtClean="0"/>
              <a:t>Recognize when you need help &amp; ask for it.</a:t>
            </a:r>
          </a:p>
          <a:p>
            <a:r>
              <a:rPr lang="en-US" dirty="0" smtClean="0"/>
              <a:t>Give yourself credit where credit is due.</a:t>
            </a:r>
          </a:p>
          <a:p>
            <a:r>
              <a:rPr lang="en-US" dirty="0" smtClean="0"/>
              <a:t>Give others credit where they deserve it.</a:t>
            </a:r>
          </a:p>
          <a:p>
            <a:r>
              <a:rPr lang="en-US" dirty="0" smtClean="0"/>
              <a:t>Take deep breathes as often as possible.</a:t>
            </a:r>
          </a:p>
          <a:p>
            <a:endParaRPr lang="en-US" dirty="0"/>
          </a:p>
        </p:txBody>
      </p:sp>
    </p:spTree>
    <p:extLst>
      <p:ext uri="{BB962C8B-B14F-4D97-AF65-F5344CB8AC3E}">
        <p14:creationId xmlns:p14="http://schemas.microsoft.com/office/powerpoint/2010/main" val="216720681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Eight laws of a Healthy Workplace</a:t>
            </a:r>
            <a:endParaRPr lang="en-US" dirty="0"/>
          </a:p>
        </p:txBody>
      </p:sp>
      <p:sp>
        <p:nvSpPr>
          <p:cNvPr id="3" name="Content Placeholder 2"/>
          <p:cNvSpPr>
            <a:spLocks noGrp="1"/>
          </p:cNvSpPr>
          <p:nvPr>
            <p:ph idx="1"/>
          </p:nvPr>
        </p:nvSpPr>
        <p:spPr>
          <a:xfrm>
            <a:off x="457200" y="1371600"/>
            <a:ext cx="8229600" cy="5105400"/>
          </a:xfrm>
        </p:spPr>
        <p:txBody>
          <a:bodyPr>
            <a:normAutofit fontScale="85000" lnSpcReduction="20000"/>
          </a:bodyPr>
          <a:lstStyle/>
          <a:p>
            <a:r>
              <a:rPr lang="en-US" dirty="0" smtClean="0"/>
              <a:t>Employer doesn’t follow trauma event</a:t>
            </a:r>
          </a:p>
          <a:p>
            <a:r>
              <a:rPr lang="en-US" dirty="0" smtClean="0"/>
              <a:t>Employer provides continuing education for staff</a:t>
            </a:r>
          </a:p>
          <a:p>
            <a:r>
              <a:rPr lang="en-US" dirty="0" smtClean="0"/>
              <a:t>Employer provides acceptable benefits to assist in practicing of beneficial self care.</a:t>
            </a:r>
          </a:p>
          <a:p>
            <a:r>
              <a:rPr lang="en-US" dirty="0" smtClean="0"/>
              <a:t>Employer provides employees tools to accomplish their tasks</a:t>
            </a:r>
          </a:p>
          <a:p>
            <a:r>
              <a:rPr lang="en-US" dirty="0" smtClean="0"/>
              <a:t>Employer monitor work loads</a:t>
            </a:r>
          </a:p>
          <a:p>
            <a:r>
              <a:rPr lang="en-US" dirty="0" smtClean="0"/>
              <a:t>Employer provides positive team building activities to promote social relations between colleagues.</a:t>
            </a:r>
          </a:p>
          <a:p>
            <a:r>
              <a:rPr lang="en-US" dirty="0" smtClean="0"/>
              <a:t>Employer encourages open door policies</a:t>
            </a:r>
          </a:p>
          <a:p>
            <a:r>
              <a:rPr lang="en-US" dirty="0" smtClean="0"/>
              <a:t>Employer has grief processes in place for when trauma occurs onsite.</a:t>
            </a:r>
          </a:p>
          <a:p>
            <a:r>
              <a:rPr lang="en-US" sz="1200" dirty="0" smtClean="0"/>
              <a:t>2003 Compassion Fatigue Awareness Project</a:t>
            </a:r>
            <a:endParaRPr lang="en-US" sz="1200" dirty="0"/>
          </a:p>
          <a:p>
            <a:endParaRPr lang="en-US" dirty="0"/>
          </a:p>
          <a:p>
            <a:endParaRPr lang="en-US" dirty="0"/>
          </a:p>
        </p:txBody>
      </p:sp>
    </p:spTree>
    <p:extLst>
      <p:ext uri="{BB962C8B-B14F-4D97-AF65-F5344CB8AC3E}">
        <p14:creationId xmlns:p14="http://schemas.microsoft.com/office/powerpoint/2010/main" val="318846508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a:t>
            </a:r>
            <a:endParaRPr lang="en-US" dirty="0"/>
          </a:p>
        </p:txBody>
      </p:sp>
      <p:sp>
        <p:nvSpPr>
          <p:cNvPr id="3" name="Content Placeholder 2"/>
          <p:cNvSpPr>
            <a:spLocks noGrp="1"/>
          </p:cNvSpPr>
          <p:nvPr>
            <p:ph idx="1"/>
          </p:nvPr>
        </p:nvSpPr>
        <p:spPr/>
        <p:txBody>
          <a:bodyPr/>
          <a:lstStyle/>
          <a:p>
            <a:r>
              <a:rPr lang="en-US" dirty="0" smtClean="0"/>
              <a:t>Self transformation is essential than external medication</a:t>
            </a:r>
          </a:p>
          <a:p>
            <a:r>
              <a:rPr lang="en-US" dirty="0" smtClean="0"/>
              <a:t>Changing attitude toward life</a:t>
            </a:r>
          </a:p>
          <a:p>
            <a:r>
              <a:rPr lang="en-US" dirty="0" smtClean="0"/>
              <a:t>Cultivate the positive energy found in faith when dealing with your circumstances</a:t>
            </a:r>
          </a:p>
          <a:p>
            <a:r>
              <a:rPr lang="en-US" dirty="0" smtClean="0"/>
              <a:t>Christianity has proven over the centuries to change circumstances, and people</a:t>
            </a:r>
          </a:p>
          <a:p>
            <a:r>
              <a:rPr lang="en-US" dirty="0" smtClean="0"/>
              <a:t>It helps to overcome traumatic situations</a:t>
            </a:r>
            <a:endParaRPr lang="en-US" dirty="0"/>
          </a:p>
        </p:txBody>
      </p:sp>
    </p:spTree>
    <p:extLst>
      <p:ext uri="{BB962C8B-B14F-4D97-AF65-F5344CB8AC3E}">
        <p14:creationId xmlns:p14="http://schemas.microsoft.com/office/powerpoint/2010/main" val="45492037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Methods</a:t>
            </a:r>
            <a:endParaRPr lang="en-US" dirty="0"/>
          </a:p>
        </p:txBody>
      </p:sp>
      <p:sp>
        <p:nvSpPr>
          <p:cNvPr id="3" name="Content Placeholder 2"/>
          <p:cNvSpPr>
            <a:spLocks noGrp="1"/>
          </p:cNvSpPr>
          <p:nvPr>
            <p:ph idx="1"/>
          </p:nvPr>
        </p:nvSpPr>
        <p:spPr/>
        <p:txBody>
          <a:bodyPr/>
          <a:lstStyle/>
          <a:p>
            <a:r>
              <a:rPr lang="en-US" dirty="0" smtClean="0"/>
              <a:t>Self Assessment</a:t>
            </a:r>
          </a:p>
          <a:p>
            <a:r>
              <a:rPr lang="en-US" dirty="0" smtClean="0"/>
              <a:t>Self expression</a:t>
            </a:r>
          </a:p>
          <a:p>
            <a:r>
              <a:rPr lang="en-US" dirty="0" smtClean="0"/>
              <a:t>Being Optimistic</a:t>
            </a:r>
          </a:p>
          <a:p>
            <a:r>
              <a:rPr lang="en-US" dirty="0" smtClean="0"/>
              <a:t>Being strong &amp; resilient </a:t>
            </a:r>
            <a:endParaRPr lang="en-US" dirty="0"/>
          </a:p>
        </p:txBody>
      </p:sp>
    </p:spTree>
    <p:extLst>
      <p:ext uri="{BB962C8B-B14F-4D97-AF65-F5344CB8AC3E}">
        <p14:creationId xmlns:p14="http://schemas.microsoft.com/office/powerpoint/2010/main" val="80957392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 Assess</a:t>
            </a:r>
            <a:endParaRPr lang="en-US" dirty="0"/>
          </a:p>
        </p:txBody>
      </p:sp>
      <p:sp>
        <p:nvSpPr>
          <p:cNvPr id="3" name="Content Placeholder 2"/>
          <p:cNvSpPr>
            <a:spLocks noGrp="1"/>
          </p:cNvSpPr>
          <p:nvPr>
            <p:ph idx="1"/>
          </p:nvPr>
        </p:nvSpPr>
        <p:spPr/>
        <p:txBody>
          <a:bodyPr/>
          <a:lstStyle/>
          <a:p>
            <a:r>
              <a:rPr lang="en-US" dirty="0"/>
              <a:t>Scrutinize your life</a:t>
            </a:r>
          </a:p>
          <a:p>
            <a:r>
              <a:rPr lang="en-US" dirty="0"/>
              <a:t>Note things that cause you stress</a:t>
            </a:r>
          </a:p>
          <a:p>
            <a:r>
              <a:rPr lang="en-US" dirty="0"/>
              <a:t>Note your reaction to that stress</a:t>
            </a:r>
          </a:p>
          <a:p>
            <a:r>
              <a:rPr lang="en-US" dirty="0"/>
              <a:t>Avoid the same behavior</a:t>
            </a:r>
          </a:p>
          <a:p>
            <a:r>
              <a:rPr lang="en-US" dirty="0"/>
              <a:t>Coping with chronic stress is more difficult with the more trauma in your past</a:t>
            </a:r>
          </a:p>
          <a:p>
            <a:r>
              <a:rPr lang="en-US" dirty="0"/>
              <a:t>Increase your consciousness with certain triggers for your stress</a:t>
            </a:r>
          </a:p>
          <a:p>
            <a:endParaRPr lang="en-US" dirty="0"/>
          </a:p>
        </p:txBody>
      </p:sp>
    </p:spTree>
    <p:extLst>
      <p:ext uri="{BB962C8B-B14F-4D97-AF65-F5344CB8AC3E}">
        <p14:creationId xmlns:p14="http://schemas.microsoft.com/office/powerpoint/2010/main" val="263787632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Optimism</a:t>
            </a:r>
            <a:endParaRPr lang="en-US" dirty="0"/>
          </a:p>
        </p:txBody>
      </p:sp>
      <p:sp>
        <p:nvSpPr>
          <p:cNvPr id="3" name="Content Placeholder 2"/>
          <p:cNvSpPr>
            <a:spLocks noGrp="1"/>
          </p:cNvSpPr>
          <p:nvPr>
            <p:ph idx="1"/>
          </p:nvPr>
        </p:nvSpPr>
        <p:spPr/>
        <p:txBody>
          <a:bodyPr/>
          <a:lstStyle/>
          <a:p>
            <a:r>
              <a:rPr lang="en-US" dirty="0" smtClean="0"/>
              <a:t>Be positive, and build confidence</a:t>
            </a:r>
          </a:p>
          <a:p>
            <a:r>
              <a:rPr lang="en-US" dirty="0" smtClean="0"/>
              <a:t>Commitment &amp; control over emotions </a:t>
            </a:r>
          </a:p>
          <a:p>
            <a:r>
              <a:rPr lang="en-US" dirty="0" smtClean="0"/>
              <a:t>Accept tough situations, but take it as challenge to find good outcome.</a:t>
            </a:r>
          </a:p>
          <a:p>
            <a:r>
              <a:rPr lang="en-US" dirty="0" smtClean="0"/>
              <a:t>Committing to finding good outcome helps with the difficulties in life. </a:t>
            </a:r>
            <a:endParaRPr lang="en-US" dirty="0"/>
          </a:p>
        </p:txBody>
      </p:sp>
    </p:spTree>
    <p:extLst>
      <p:ext uri="{BB962C8B-B14F-4D97-AF65-F5344CB8AC3E}">
        <p14:creationId xmlns:p14="http://schemas.microsoft.com/office/powerpoint/2010/main" val="2225937797"/>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Strength &amp; </a:t>
            </a:r>
            <a:r>
              <a:rPr lang="en-US" dirty="0" err="1" smtClean="0"/>
              <a:t>Resilliency</a:t>
            </a:r>
            <a:endParaRPr lang="en-US" dirty="0"/>
          </a:p>
        </p:txBody>
      </p:sp>
      <p:sp>
        <p:nvSpPr>
          <p:cNvPr id="3" name="Content Placeholder 2"/>
          <p:cNvSpPr>
            <a:spLocks noGrp="1"/>
          </p:cNvSpPr>
          <p:nvPr>
            <p:ph idx="1"/>
          </p:nvPr>
        </p:nvSpPr>
        <p:spPr/>
        <p:txBody>
          <a:bodyPr>
            <a:normAutofit lnSpcReduction="10000"/>
          </a:bodyPr>
          <a:lstStyle/>
          <a:p>
            <a:r>
              <a:rPr lang="en-US" dirty="0" smtClean="0"/>
              <a:t>Possessing mental strength is good, but Christian based mental strength is better.</a:t>
            </a:r>
          </a:p>
          <a:p>
            <a:r>
              <a:rPr lang="en-US" dirty="0" smtClean="0"/>
              <a:t>This is a vital factor in treating compassion fatigue.</a:t>
            </a:r>
          </a:p>
          <a:p>
            <a:r>
              <a:rPr lang="en-US" dirty="0" smtClean="0"/>
              <a:t>Building on this resiliency will better equip you for the next trauma you experience.</a:t>
            </a:r>
          </a:p>
          <a:p>
            <a:r>
              <a:rPr lang="en-US" dirty="0" smtClean="0"/>
              <a:t>Remember not to get emotionally attached to trauma.</a:t>
            </a:r>
          </a:p>
          <a:p>
            <a:r>
              <a:rPr lang="en-US" dirty="0" smtClean="0"/>
              <a:t>Be as practical as possible.</a:t>
            </a:r>
            <a:endParaRPr lang="en-US" dirty="0"/>
          </a:p>
        </p:txBody>
      </p:sp>
    </p:spTree>
    <p:extLst>
      <p:ext uri="{BB962C8B-B14F-4D97-AF65-F5344CB8AC3E}">
        <p14:creationId xmlns:p14="http://schemas.microsoft.com/office/powerpoint/2010/main" val="18753657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Doctors &amp; Nurses</a:t>
            </a:r>
            <a:endParaRPr lang="en-US" dirty="0"/>
          </a:p>
        </p:txBody>
      </p:sp>
      <p:sp>
        <p:nvSpPr>
          <p:cNvPr id="3" name="Content Placeholder 2"/>
          <p:cNvSpPr>
            <a:spLocks noGrp="1"/>
          </p:cNvSpPr>
          <p:nvPr>
            <p:ph idx="1"/>
          </p:nvPr>
        </p:nvSpPr>
        <p:spPr/>
        <p:txBody>
          <a:bodyPr/>
          <a:lstStyle/>
          <a:p>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314450"/>
            <a:ext cx="8382000" cy="516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664679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Do’s &amp; Don’ts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FF0000"/>
                </a:solidFill>
              </a:rPr>
              <a:t>DO’s</a:t>
            </a:r>
          </a:p>
          <a:p>
            <a:r>
              <a:rPr lang="en-US" dirty="0" smtClean="0"/>
              <a:t>Have an accountability partner to talk to.</a:t>
            </a:r>
          </a:p>
          <a:p>
            <a:r>
              <a:rPr lang="en-US" dirty="0" smtClean="0"/>
              <a:t>Understand your pain is normal</a:t>
            </a:r>
          </a:p>
          <a:p>
            <a:r>
              <a:rPr lang="en-US" dirty="0" smtClean="0"/>
              <a:t>Eating properly </a:t>
            </a:r>
          </a:p>
          <a:p>
            <a:r>
              <a:rPr lang="en-US" dirty="0" smtClean="0"/>
              <a:t>Exercise</a:t>
            </a:r>
          </a:p>
          <a:p>
            <a:r>
              <a:rPr lang="en-US" dirty="0" smtClean="0"/>
              <a:t>Plenty of sleep</a:t>
            </a:r>
          </a:p>
          <a:p>
            <a:r>
              <a:rPr lang="en-US" dirty="0" smtClean="0"/>
              <a:t>Time off</a:t>
            </a:r>
          </a:p>
          <a:p>
            <a:r>
              <a:rPr lang="en-US" dirty="0" smtClean="0"/>
              <a:t>Having outside interests</a:t>
            </a:r>
          </a:p>
          <a:p>
            <a:r>
              <a:rPr lang="en-US" dirty="0" smtClean="0"/>
              <a:t>Identification of important things in to you</a:t>
            </a:r>
            <a:endParaRPr lang="en-US" dirty="0"/>
          </a:p>
        </p:txBody>
      </p:sp>
    </p:spTree>
    <p:extLst>
      <p:ext uri="{BB962C8B-B14F-4D97-AF65-F5344CB8AC3E}">
        <p14:creationId xmlns:p14="http://schemas.microsoft.com/office/powerpoint/2010/main" val="92026166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Do’s &amp; Don’ts</a:t>
            </a:r>
          </a:p>
        </p:txBody>
      </p:sp>
      <p:sp>
        <p:nvSpPr>
          <p:cNvPr id="3" name="Content Placeholder 2"/>
          <p:cNvSpPr>
            <a:spLocks noGrp="1"/>
          </p:cNvSpPr>
          <p:nvPr>
            <p:ph idx="1"/>
          </p:nvPr>
        </p:nvSpPr>
        <p:spPr/>
        <p:txBody>
          <a:bodyPr>
            <a:normAutofit fontScale="92500" lnSpcReduction="20000"/>
          </a:bodyPr>
          <a:lstStyle/>
          <a:p>
            <a:r>
              <a:rPr lang="en-US" dirty="0" smtClean="0">
                <a:solidFill>
                  <a:srgbClr val="FF0000"/>
                </a:solidFill>
              </a:rPr>
              <a:t>DON’Ts</a:t>
            </a:r>
          </a:p>
          <a:p>
            <a:r>
              <a:rPr lang="en-US" dirty="0" smtClean="0"/>
              <a:t>Blame others</a:t>
            </a:r>
          </a:p>
          <a:p>
            <a:r>
              <a:rPr lang="en-US" dirty="0" smtClean="0"/>
              <a:t>Buy a new car</a:t>
            </a:r>
          </a:p>
          <a:p>
            <a:r>
              <a:rPr lang="en-US" dirty="0" smtClean="0"/>
              <a:t>Just get a new job</a:t>
            </a:r>
          </a:p>
          <a:p>
            <a:r>
              <a:rPr lang="en-US" dirty="0" smtClean="0"/>
              <a:t>Get divorced or have affair</a:t>
            </a:r>
          </a:p>
          <a:p>
            <a:r>
              <a:rPr lang="en-US" dirty="0" smtClean="0"/>
              <a:t>Complain about your colleagues</a:t>
            </a:r>
          </a:p>
          <a:p>
            <a:r>
              <a:rPr lang="en-US" dirty="0" smtClean="0"/>
              <a:t>Work longer</a:t>
            </a:r>
          </a:p>
          <a:p>
            <a:r>
              <a:rPr lang="en-US" dirty="0" smtClean="0"/>
              <a:t>Self medicate</a:t>
            </a:r>
          </a:p>
          <a:p>
            <a:r>
              <a:rPr lang="en-US" dirty="0" smtClean="0"/>
              <a:t>Neglect your needs &amp; interests</a:t>
            </a:r>
            <a:endParaRPr lang="en-US" dirty="0"/>
          </a:p>
        </p:txBody>
      </p:sp>
    </p:spTree>
    <p:extLst>
      <p:ext uri="{BB962C8B-B14F-4D97-AF65-F5344CB8AC3E}">
        <p14:creationId xmlns:p14="http://schemas.microsoft.com/office/powerpoint/2010/main" val="102143043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Authenitication</a:t>
            </a:r>
            <a:endParaRPr lang="en-US" dirty="0"/>
          </a:p>
        </p:txBody>
      </p:sp>
      <p:sp>
        <p:nvSpPr>
          <p:cNvPr id="3" name="Content Placeholder 2"/>
          <p:cNvSpPr>
            <a:spLocks noGrp="1"/>
          </p:cNvSpPr>
          <p:nvPr>
            <p:ph idx="1"/>
          </p:nvPr>
        </p:nvSpPr>
        <p:spPr/>
        <p:txBody>
          <a:bodyPr>
            <a:normAutofit fontScale="92500" lnSpcReduction="10000"/>
          </a:bodyPr>
          <a:lstStyle/>
          <a:p>
            <a:r>
              <a:rPr lang="en-US" b="1" dirty="0"/>
              <a:t>Authentic and Sustainable Self Care Begins With You:</a:t>
            </a:r>
            <a:endParaRPr lang="en-US" dirty="0"/>
          </a:p>
          <a:p>
            <a:r>
              <a:rPr lang="en-US" dirty="0"/>
              <a:t>• Be kind to yourself.</a:t>
            </a:r>
          </a:p>
          <a:p>
            <a:r>
              <a:rPr lang="en-US" dirty="0"/>
              <a:t>• Enhance your awareness with </a:t>
            </a:r>
            <a:r>
              <a:rPr lang="en-US" dirty="0" smtClean="0"/>
              <a:t>education on </a:t>
            </a:r>
            <a:r>
              <a:rPr lang="en-US" dirty="0"/>
              <a:t>C</a:t>
            </a:r>
            <a:r>
              <a:rPr lang="en-US" dirty="0" smtClean="0"/>
              <a:t>ompassion Fatigue.</a:t>
            </a:r>
            <a:endParaRPr lang="en-US" dirty="0"/>
          </a:p>
          <a:p>
            <a:r>
              <a:rPr lang="en-US" dirty="0"/>
              <a:t>• </a:t>
            </a:r>
            <a:r>
              <a:rPr lang="en-US" dirty="0" smtClean="0"/>
              <a:t>Recognize </a:t>
            </a:r>
            <a:r>
              <a:rPr lang="en-US" dirty="0"/>
              <a:t>where you are on your path at all times.</a:t>
            </a:r>
          </a:p>
          <a:p>
            <a:r>
              <a:rPr lang="en-US" dirty="0"/>
              <a:t>• Understand that those close to you may not be there when you need them most.</a:t>
            </a:r>
          </a:p>
          <a:p>
            <a:endParaRPr lang="en-US" dirty="0"/>
          </a:p>
        </p:txBody>
      </p:sp>
    </p:spTree>
    <p:extLst>
      <p:ext uri="{BB962C8B-B14F-4D97-AF65-F5344CB8AC3E}">
        <p14:creationId xmlns:p14="http://schemas.microsoft.com/office/powerpoint/2010/main" val="250981700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Continued</a:t>
            </a:r>
            <a:endParaRPr lang="en-US" dirty="0"/>
          </a:p>
        </p:txBody>
      </p:sp>
      <p:sp>
        <p:nvSpPr>
          <p:cNvPr id="3" name="Content Placeholder 2"/>
          <p:cNvSpPr>
            <a:spLocks noGrp="1"/>
          </p:cNvSpPr>
          <p:nvPr>
            <p:ph idx="1"/>
          </p:nvPr>
        </p:nvSpPr>
        <p:spPr/>
        <p:txBody>
          <a:bodyPr>
            <a:normAutofit fontScale="92500" lnSpcReduction="20000"/>
          </a:bodyPr>
          <a:lstStyle/>
          <a:p>
            <a:r>
              <a:rPr lang="en-US" dirty="0"/>
              <a:t>• Exchange information and feelings with accountability partner who can validate you. Have a good Christian accountability partner.</a:t>
            </a:r>
          </a:p>
          <a:p>
            <a:r>
              <a:rPr lang="en-US" dirty="0"/>
              <a:t>• Listen to others who are suffering, &amp; recognize where they are at.</a:t>
            </a:r>
          </a:p>
          <a:p>
            <a:r>
              <a:rPr lang="en-US" dirty="0"/>
              <a:t>• Clarify your personal boundaries. What works for you, and what doesn't.</a:t>
            </a:r>
          </a:p>
          <a:p>
            <a:r>
              <a:rPr lang="en-US" dirty="0"/>
              <a:t>• Express your needs verbally to your AP.</a:t>
            </a:r>
          </a:p>
          <a:p>
            <a:r>
              <a:rPr lang="en-US" dirty="0"/>
              <a:t>• Take positive action to change your environment.</a:t>
            </a:r>
          </a:p>
          <a:p>
            <a:endParaRPr lang="en-US" dirty="0"/>
          </a:p>
        </p:txBody>
      </p:sp>
    </p:spTree>
    <p:extLst>
      <p:ext uri="{BB962C8B-B14F-4D97-AF65-F5344CB8AC3E}">
        <p14:creationId xmlns:p14="http://schemas.microsoft.com/office/powerpoint/2010/main" val="233189604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Overcoming</a:t>
            </a:r>
            <a:endParaRPr lang="en-US" dirty="0"/>
          </a:p>
        </p:txBody>
      </p:sp>
      <p:sp>
        <p:nvSpPr>
          <p:cNvPr id="3" name="Content Placeholder 2"/>
          <p:cNvSpPr>
            <a:spLocks noGrp="1"/>
          </p:cNvSpPr>
          <p:nvPr>
            <p:ph idx="1"/>
          </p:nvPr>
        </p:nvSpPr>
        <p:spPr/>
        <p:txBody>
          <a:bodyPr>
            <a:normAutofit fontScale="77500" lnSpcReduction="20000"/>
          </a:bodyPr>
          <a:lstStyle/>
          <a:p>
            <a:r>
              <a:rPr lang="en-US" dirty="0"/>
              <a:t>Healing the symptoms of compassion fatigue is an inside job. You've been loyal to your self-care plan, clarified personal boundaries in both your personal and professional life, and now understand your negative behaviors and their origins. As you continue to do the necessary internal work, you will reap the benefits. Your life will begin to change for the better.</a:t>
            </a:r>
          </a:p>
          <a:p>
            <a:r>
              <a:rPr lang="en-US" dirty="0"/>
              <a:t>In order to move forward on your path to wellness, you must continually commit to authentic self-care that includes:</a:t>
            </a:r>
          </a:p>
          <a:p>
            <a:r>
              <a:rPr lang="en-US" dirty="0" smtClean="0"/>
              <a:t> </a:t>
            </a:r>
            <a:r>
              <a:rPr lang="en-US" dirty="0"/>
              <a:t>Health-building </a:t>
            </a:r>
            <a:r>
              <a:rPr lang="en-US" dirty="0" smtClean="0"/>
              <a:t>physical activities </a:t>
            </a:r>
            <a:r>
              <a:rPr lang="en-US" dirty="0"/>
              <a:t>such as exercise, </a:t>
            </a:r>
            <a:r>
              <a:rPr lang="en-US" dirty="0" smtClean="0"/>
              <a:t>jogging, walking, or other.</a:t>
            </a:r>
          </a:p>
          <a:p>
            <a:r>
              <a:rPr lang="en-US" dirty="0" smtClean="0"/>
              <a:t>  Eating </a:t>
            </a:r>
            <a:r>
              <a:rPr lang="en-US" dirty="0"/>
              <a:t>healthy </a:t>
            </a:r>
            <a:endParaRPr lang="en-US" dirty="0" smtClean="0"/>
          </a:p>
        </p:txBody>
      </p:sp>
    </p:spTree>
    <p:extLst>
      <p:ext uri="{BB962C8B-B14F-4D97-AF65-F5344CB8AC3E}">
        <p14:creationId xmlns:p14="http://schemas.microsoft.com/office/powerpoint/2010/main" val="156127191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Continued</a:t>
            </a:r>
            <a:endParaRPr lang="en-US" dirty="0"/>
          </a:p>
        </p:txBody>
      </p:sp>
      <p:sp>
        <p:nvSpPr>
          <p:cNvPr id="3" name="Content Placeholder 2"/>
          <p:cNvSpPr>
            <a:spLocks noGrp="1"/>
          </p:cNvSpPr>
          <p:nvPr>
            <p:ph idx="1"/>
          </p:nvPr>
        </p:nvSpPr>
        <p:spPr/>
        <p:txBody>
          <a:bodyPr>
            <a:normAutofit fontScale="77500" lnSpcReduction="20000"/>
          </a:bodyPr>
          <a:lstStyle/>
          <a:p>
            <a:r>
              <a:rPr lang="en-US" dirty="0"/>
              <a:t> Drinking plenty of water</a:t>
            </a:r>
          </a:p>
          <a:p>
            <a:r>
              <a:rPr lang="en-US" dirty="0"/>
              <a:t> Use natural healing products to care for and heal your body</a:t>
            </a:r>
          </a:p>
          <a:p>
            <a:r>
              <a:rPr lang="en-US" dirty="0"/>
              <a:t> Practicing the art of self-management. Just say no</a:t>
            </a:r>
          </a:p>
          <a:p>
            <a:r>
              <a:rPr lang="en-US" dirty="0"/>
              <a:t> Developing a healthy support system: people who contribute to your self esteem, people who listen well, people who care. Christian friends to help your spiritual.</a:t>
            </a:r>
          </a:p>
          <a:p>
            <a:r>
              <a:rPr lang="en-US" dirty="0"/>
              <a:t> Organizing your life so you become proactive as opposed to reactive</a:t>
            </a:r>
          </a:p>
          <a:p>
            <a:r>
              <a:rPr lang="en-US" dirty="0"/>
              <a:t> Reserving your life energy for worthy causes. Choose your battles.</a:t>
            </a:r>
          </a:p>
          <a:p>
            <a:r>
              <a:rPr lang="en-US" dirty="0"/>
              <a:t> Living a balanced life:  Include God, the Bible, and Prayer with mental &amp; physical</a:t>
            </a:r>
          </a:p>
          <a:p>
            <a:endParaRPr lang="en-US" dirty="0"/>
          </a:p>
          <a:p>
            <a:endParaRPr lang="en-US" dirty="0"/>
          </a:p>
        </p:txBody>
      </p:sp>
    </p:spTree>
    <p:extLst>
      <p:ext uri="{BB962C8B-B14F-4D97-AF65-F5344CB8AC3E}">
        <p14:creationId xmlns:p14="http://schemas.microsoft.com/office/powerpoint/2010/main" val="1753447122"/>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 Help Route</a:t>
            </a:r>
            <a:endParaRPr lang="en-US" dirty="0"/>
          </a:p>
        </p:txBody>
      </p:sp>
      <p:sp>
        <p:nvSpPr>
          <p:cNvPr id="3" name="Content Placeholder 2"/>
          <p:cNvSpPr>
            <a:spLocks noGrp="1"/>
          </p:cNvSpPr>
          <p:nvPr>
            <p:ph idx="1"/>
          </p:nvPr>
        </p:nvSpPr>
        <p:spPr/>
        <p:txBody>
          <a:bodyPr/>
          <a:lstStyle/>
          <a:p>
            <a:r>
              <a:rPr lang="en-US" dirty="0" smtClean="0"/>
              <a:t>Avoid holier than thou attitude</a:t>
            </a:r>
          </a:p>
          <a:p>
            <a:r>
              <a:rPr lang="en-US" dirty="0" smtClean="0"/>
              <a:t>Keep a keen sense of humor</a:t>
            </a:r>
          </a:p>
          <a:p>
            <a:r>
              <a:rPr lang="en-US" dirty="0" smtClean="0"/>
              <a:t>Be alert to Compassion Fatigue</a:t>
            </a:r>
          </a:p>
          <a:p>
            <a:r>
              <a:rPr lang="en-US" dirty="0" smtClean="0"/>
              <a:t>Maintain strong family relationships</a:t>
            </a:r>
          </a:p>
          <a:p>
            <a:r>
              <a:rPr lang="en-US" dirty="0" smtClean="0"/>
              <a:t>Face the Facts:</a:t>
            </a:r>
          </a:p>
          <a:p>
            <a:pPr lvl="1"/>
            <a:r>
              <a:rPr lang="en-US" dirty="0" smtClean="0"/>
              <a:t>Not everything that is faced can be changed, but nothing can be changed until it </a:t>
            </a:r>
            <a:r>
              <a:rPr lang="en-US" smtClean="0"/>
              <a:t>is faced!</a:t>
            </a:r>
            <a:endParaRPr lang="en-US" dirty="0"/>
          </a:p>
        </p:txBody>
      </p:sp>
    </p:spTree>
    <p:extLst>
      <p:ext uri="{BB962C8B-B14F-4D97-AF65-F5344CB8AC3E}">
        <p14:creationId xmlns:p14="http://schemas.microsoft.com/office/powerpoint/2010/main" val="1812202582"/>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Caregiver’s Bill of Rights</a:t>
            </a:r>
            <a:endParaRPr lang="en-US" dirty="0"/>
          </a:p>
        </p:txBody>
      </p:sp>
      <p:sp>
        <p:nvSpPr>
          <p:cNvPr id="3" name="Content Placeholder 2"/>
          <p:cNvSpPr>
            <a:spLocks noGrp="1"/>
          </p:cNvSpPr>
          <p:nvPr>
            <p:ph idx="1"/>
          </p:nvPr>
        </p:nvSpPr>
        <p:spPr>
          <a:xfrm>
            <a:off x="457200" y="1295400"/>
            <a:ext cx="8229600" cy="5257800"/>
          </a:xfrm>
        </p:spPr>
        <p:txBody>
          <a:bodyPr>
            <a:normAutofit lnSpcReduction="10000"/>
          </a:bodyPr>
          <a:lstStyle/>
          <a:p>
            <a:r>
              <a:rPr lang="en-US" dirty="0" smtClean="0"/>
              <a:t>As a Caregiver I have the right….</a:t>
            </a:r>
          </a:p>
          <a:p>
            <a:r>
              <a:rPr lang="en-US" dirty="0" smtClean="0"/>
              <a:t>To be respected for the work I choose to do</a:t>
            </a:r>
          </a:p>
          <a:p>
            <a:r>
              <a:rPr lang="en-US" dirty="0" smtClean="0"/>
              <a:t>To take pride in my work &amp; know that I am making a difference</a:t>
            </a:r>
          </a:p>
          <a:p>
            <a:r>
              <a:rPr lang="en-US" dirty="0" smtClean="0"/>
              <a:t>To garner appreciation &amp; validation for the care I give others</a:t>
            </a:r>
          </a:p>
          <a:p>
            <a:r>
              <a:rPr lang="en-US" dirty="0" smtClean="0"/>
              <a:t>To discern my personal boundaries &amp; have others respect my choices</a:t>
            </a:r>
          </a:p>
          <a:p>
            <a:r>
              <a:rPr lang="en-US" dirty="0" smtClean="0"/>
              <a:t>To seek assistance from others, if &amp; when it is necessary</a:t>
            </a:r>
          </a:p>
        </p:txBody>
      </p:sp>
    </p:spTree>
    <p:extLst>
      <p:ext uri="{BB962C8B-B14F-4D97-AF65-F5344CB8AC3E}">
        <p14:creationId xmlns:p14="http://schemas.microsoft.com/office/powerpoint/2010/main" val="99023684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Continued</a:t>
            </a:r>
            <a:endParaRPr lang="en-US" dirty="0"/>
          </a:p>
        </p:txBody>
      </p:sp>
      <p:sp>
        <p:nvSpPr>
          <p:cNvPr id="3" name="Content Placeholder 2"/>
          <p:cNvSpPr>
            <a:spLocks noGrp="1"/>
          </p:cNvSpPr>
          <p:nvPr>
            <p:ph idx="1"/>
          </p:nvPr>
        </p:nvSpPr>
        <p:spPr/>
        <p:txBody>
          <a:bodyPr>
            <a:normAutofit fontScale="85000" lnSpcReduction="10000"/>
          </a:bodyPr>
          <a:lstStyle/>
          <a:p>
            <a:r>
              <a:rPr lang="en-US" dirty="0"/>
              <a:t>To take time off to re-energize</a:t>
            </a:r>
          </a:p>
          <a:p>
            <a:r>
              <a:rPr lang="en-US" dirty="0"/>
              <a:t>To socialize, maintain my faith, and to maintain a balanced life.</a:t>
            </a:r>
          </a:p>
          <a:p>
            <a:r>
              <a:rPr lang="en-US" dirty="0"/>
              <a:t>To own my feelings, and know that there is hope &amp; help.</a:t>
            </a:r>
          </a:p>
          <a:p>
            <a:r>
              <a:rPr lang="en-US" dirty="0"/>
              <a:t>To express my thoughts &amp; feelings to the appropriate person(s). Pastor, accountability partner, other</a:t>
            </a:r>
          </a:p>
          <a:p>
            <a:r>
              <a:rPr lang="en-US" dirty="0"/>
              <a:t>To convey the hope and help to those I am caring for.</a:t>
            </a:r>
          </a:p>
          <a:p>
            <a:r>
              <a:rPr lang="en-US" dirty="0"/>
              <a:t>To believe that the ones I care for will prosper in physical, mental, &amp; spiritual.</a:t>
            </a:r>
          </a:p>
          <a:p>
            <a:endParaRPr lang="en-US" dirty="0"/>
          </a:p>
        </p:txBody>
      </p:sp>
    </p:spTree>
    <p:extLst>
      <p:ext uri="{BB962C8B-B14F-4D97-AF65-F5344CB8AC3E}">
        <p14:creationId xmlns:p14="http://schemas.microsoft.com/office/powerpoint/2010/main" val="1552834453"/>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Exercise</a:t>
            </a:r>
            <a:endParaRPr lang="en-US" dirty="0"/>
          </a:p>
        </p:txBody>
      </p:sp>
      <p:sp>
        <p:nvSpPr>
          <p:cNvPr id="3" name="Content Placeholder 2"/>
          <p:cNvSpPr>
            <a:spLocks noGrp="1"/>
          </p:cNvSpPr>
          <p:nvPr>
            <p:ph idx="1"/>
          </p:nvPr>
        </p:nvSpPr>
        <p:spPr/>
        <p:txBody>
          <a:bodyPr/>
          <a:lstStyle/>
          <a:p>
            <a:r>
              <a:rPr lang="en-US" dirty="0" smtClean="0"/>
              <a:t>  You are the chaplain called out to assist on fatal accident. There are two adults and two children killed in accident. There are two fireman, and an officer at the scene that have children at home. </a:t>
            </a:r>
          </a:p>
          <a:p>
            <a:r>
              <a:rPr lang="en-US" dirty="0" smtClean="0"/>
              <a:t>What will you do?</a:t>
            </a:r>
          </a:p>
          <a:p>
            <a:pPr marL="0" indent="0">
              <a:buNone/>
            </a:pPr>
            <a:r>
              <a:rPr lang="en-US" dirty="0" smtClean="0"/>
              <a:t> </a:t>
            </a:r>
            <a:endParaRPr lang="en-US" dirty="0"/>
          </a:p>
        </p:txBody>
      </p:sp>
    </p:spTree>
    <p:extLst>
      <p:ext uri="{BB962C8B-B14F-4D97-AF65-F5344CB8AC3E}">
        <p14:creationId xmlns:p14="http://schemas.microsoft.com/office/powerpoint/2010/main" val="32825160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Soldiers</a:t>
            </a:r>
            <a:endParaRPr lang="en-US" dirty="0"/>
          </a:p>
        </p:txBody>
      </p:sp>
      <p:sp>
        <p:nvSpPr>
          <p:cNvPr id="3" name="Content Placeholder 2"/>
          <p:cNvSpPr>
            <a:spLocks noGrp="1"/>
          </p:cNvSpPr>
          <p:nvPr>
            <p:ph idx="1"/>
          </p:nvPr>
        </p:nvSpPr>
        <p:spPr/>
        <p:txBody>
          <a:bodyPr/>
          <a:lstStyle/>
          <a:p>
            <a:endParaRPr 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67612"/>
            <a:ext cx="8305800" cy="4727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211363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Exercise</a:t>
            </a:r>
            <a:endParaRPr lang="en-US" dirty="0"/>
          </a:p>
        </p:txBody>
      </p:sp>
      <p:sp>
        <p:nvSpPr>
          <p:cNvPr id="3" name="Content Placeholder 2"/>
          <p:cNvSpPr>
            <a:spLocks noGrp="1"/>
          </p:cNvSpPr>
          <p:nvPr>
            <p:ph idx="1"/>
          </p:nvPr>
        </p:nvSpPr>
        <p:spPr/>
        <p:txBody>
          <a:bodyPr/>
          <a:lstStyle/>
          <a:p>
            <a:r>
              <a:rPr lang="en-US" dirty="0" smtClean="0"/>
              <a:t>Oh, added information. You just handled a </a:t>
            </a:r>
            <a:r>
              <a:rPr lang="en-US" dirty="0" err="1" smtClean="0"/>
              <a:t>Sids</a:t>
            </a:r>
            <a:r>
              <a:rPr lang="en-US" dirty="0" smtClean="0"/>
              <a:t> death last month, and are counseling the Officer &amp; his wife.</a:t>
            </a:r>
          </a:p>
          <a:p>
            <a:r>
              <a:rPr lang="en-US" dirty="0" smtClean="0"/>
              <a:t>What are you thinking now? </a:t>
            </a:r>
          </a:p>
          <a:p>
            <a:r>
              <a:rPr lang="en-US" dirty="0" smtClean="0"/>
              <a:t>How is that effecting you or your actions?</a:t>
            </a:r>
            <a:endParaRPr lang="en-US" dirty="0"/>
          </a:p>
        </p:txBody>
      </p:sp>
    </p:spTree>
    <p:extLst>
      <p:ext uri="{BB962C8B-B14F-4D97-AF65-F5344CB8AC3E}">
        <p14:creationId xmlns:p14="http://schemas.microsoft.com/office/powerpoint/2010/main" val="7264877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Exercise</a:t>
            </a:r>
            <a:endParaRPr lang="en-US" dirty="0"/>
          </a:p>
        </p:txBody>
      </p:sp>
      <p:sp>
        <p:nvSpPr>
          <p:cNvPr id="3" name="Content Placeholder 2"/>
          <p:cNvSpPr>
            <a:spLocks noGrp="1"/>
          </p:cNvSpPr>
          <p:nvPr>
            <p:ph idx="1"/>
          </p:nvPr>
        </p:nvSpPr>
        <p:spPr/>
        <p:txBody>
          <a:bodyPr/>
          <a:lstStyle/>
          <a:p>
            <a:r>
              <a:rPr lang="en-US" dirty="0" smtClean="0"/>
              <a:t>   Four months ago an officer was killed in the line of duty. You were responsible for coordination of funeral services, family benefits, and funeral arrangements!</a:t>
            </a:r>
            <a:endParaRPr lang="en-US" dirty="0"/>
          </a:p>
        </p:txBody>
      </p:sp>
    </p:spTree>
    <p:extLst>
      <p:ext uri="{BB962C8B-B14F-4D97-AF65-F5344CB8AC3E}">
        <p14:creationId xmlns:p14="http://schemas.microsoft.com/office/powerpoint/2010/main" val="3805251695"/>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Exercise</a:t>
            </a:r>
            <a:endParaRPr lang="en-US" dirty="0"/>
          </a:p>
        </p:txBody>
      </p:sp>
      <p:sp>
        <p:nvSpPr>
          <p:cNvPr id="3" name="Content Placeholder 2"/>
          <p:cNvSpPr>
            <a:spLocks noGrp="1"/>
          </p:cNvSpPr>
          <p:nvPr>
            <p:ph idx="1"/>
          </p:nvPr>
        </p:nvSpPr>
        <p:spPr/>
        <p:txBody>
          <a:bodyPr/>
          <a:lstStyle/>
          <a:p>
            <a:r>
              <a:rPr lang="en-US" dirty="0" smtClean="0"/>
              <a:t>Did I mention that the Officer that was killed in the line of duty was your close friend?</a:t>
            </a:r>
            <a:endParaRPr lang="en-US" dirty="0"/>
          </a:p>
        </p:txBody>
      </p:sp>
    </p:spTree>
    <p:extLst>
      <p:ext uri="{BB962C8B-B14F-4D97-AF65-F5344CB8AC3E}">
        <p14:creationId xmlns:p14="http://schemas.microsoft.com/office/powerpoint/2010/main" val="228279717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Exercise</a:t>
            </a:r>
            <a:endParaRPr lang="en-US" dirty="0"/>
          </a:p>
        </p:txBody>
      </p:sp>
      <p:sp>
        <p:nvSpPr>
          <p:cNvPr id="3" name="Content Placeholder 2"/>
          <p:cNvSpPr>
            <a:spLocks noGrp="1"/>
          </p:cNvSpPr>
          <p:nvPr>
            <p:ph idx="1"/>
          </p:nvPr>
        </p:nvSpPr>
        <p:spPr/>
        <p:txBody>
          <a:bodyPr/>
          <a:lstStyle/>
          <a:p>
            <a:r>
              <a:rPr lang="en-US" dirty="0" smtClean="0"/>
              <a:t>  Yesterday your best friend next door’s spouse returned from over seas, and after being gone 18 months. Her spouse is in the military.</a:t>
            </a:r>
          </a:p>
          <a:p>
            <a:r>
              <a:rPr lang="en-US" dirty="0"/>
              <a:t> </a:t>
            </a:r>
            <a:r>
              <a:rPr lang="en-US" dirty="0" smtClean="0"/>
              <a:t>  He seems to have changed!</a:t>
            </a:r>
            <a:endParaRPr lang="en-US" dirty="0"/>
          </a:p>
        </p:txBody>
      </p:sp>
    </p:spTree>
    <p:extLst>
      <p:ext uri="{BB962C8B-B14F-4D97-AF65-F5344CB8AC3E}">
        <p14:creationId xmlns:p14="http://schemas.microsoft.com/office/powerpoint/2010/main" val="227744411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Exercise</a:t>
            </a:r>
            <a:endParaRPr lang="en-US" dirty="0"/>
          </a:p>
        </p:txBody>
      </p:sp>
      <p:sp>
        <p:nvSpPr>
          <p:cNvPr id="3" name="Content Placeholder 2"/>
          <p:cNvSpPr>
            <a:spLocks noGrp="1"/>
          </p:cNvSpPr>
          <p:nvPr>
            <p:ph idx="1"/>
          </p:nvPr>
        </p:nvSpPr>
        <p:spPr/>
        <p:txBody>
          <a:bodyPr/>
          <a:lstStyle/>
          <a:p>
            <a:r>
              <a:rPr lang="en-US" dirty="0" smtClean="0"/>
              <a:t>   You get a call on your way to this accident that a natural disaster has occurred in another state not far away, and they would like you to assist.</a:t>
            </a:r>
          </a:p>
          <a:p>
            <a:endParaRPr lang="en-US" dirty="0"/>
          </a:p>
        </p:txBody>
      </p:sp>
    </p:spTree>
    <p:extLst>
      <p:ext uri="{BB962C8B-B14F-4D97-AF65-F5344CB8AC3E}">
        <p14:creationId xmlns:p14="http://schemas.microsoft.com/office/powerpoint/2010/main" val="4025124672"/>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Exercise</a:t>
            </a:r>
            <a:endParaRPr lang="en-US" dirty="0"/>
          </a:p>
        </p:txBody>
      </p:sp>
      <p:sp>
        <p:nvSpPr>
          <p:cNvPr id="3" name="Content Placeholder 2"/>
          <p:cNvSpPr>
            <a:spLocks noGrp="1"/>
          </p:cNvSpPr>
          <p:nvPr>
            <p:ph idx="1"/>
          </p:nvPr>
        </p:nvSpPr>
        <p:spPr/>
        <p:txBody>
          <a:bodyPr>
            <a:normAutofit lnSpcReduction="10000"/>
          </a:bodyPr>
          <a:lstStyle/>
          <a:p>
            <a:r>
              <a:rPr lang="en-US" dirty="0" smtClean="0"/>
              <a:t>The final questions of this exercise </a:t>
            </a:r>
          </a:p>
          <a:p>
            <a:r>
              <a:rPr lang="en-US" dirty="0" smtClean="0"/>
              <a:t>What Trauma or Secondary Trauma are YOU dealing with?</a:t>
            </a:r>
          </a:p>
          <a:p>
            <a:r>
              <a:rPr lang="en-US" dirty="0"/>
              <a:t> </a:t>
            </a:r>
            <a:r>
              <a:rPr lang="en-US" dirty="0" smtClean="0"/>
              <a:t>What actions will you take?</a:t>
            </a:r>
          </a:p>
          <a:p>
            <a:r>
              <a:rPr lang="en-US" dirty="0"/>
              <a:t> </a:t>
            </a:r>
            <a:r>
              <a:rPr lang="en-US" dirty="0" smtClean="0"/>
              <a:t>How will you care for others?</a:t>
            </a:r>
          </a:p>
          <a:p>
            <a:r>
              <a:rPr lang="en-US" dirty="0"/>
              <a:t> </a:t>
            </a:r>
            <a:r>
              <a:rPr lang="en-US" dirty="0" smtClean="0"/>
              <a:t>How will you care for yourself?</a:t>
            </a:r>
          </a:p>
          <a:p>
            <a:r>
              <a:rPr lang="en-US" dirty="0"/>
              <a:t> </a:t>
            </a:r>
            <a:r>
              <a:rPr lang="en-US" dirty="0" smtClean="0"/>
              <a:t>Is it okay to say no?</a:t>
            </a:r>
          </a:p>
          <a:p>
            <a:r>
              <a:rPr lang="en-US" dirty="0"/>
              <a:t> </a:t>
            </a:r>
            <a:r>
              <a:rPr lang="en-US" dirty="0" smtClean="0"/>
              <a:t>Will you say no?</a:t>
            </a:r>
            <a:endParaRPr lang="en-US" dirty="0"/>
          </a:p>
        </p:txBody>
      </p:sp>
    </p:spTree>
    <p:extLst>
      <p:ext uri="{BB962C8B-B14F-4D97-AF65-F5344CB8AC3E}">
        <p14:creationId xmlns:p14="http://schemas.microsoft.com/office/powerpoint/2010/main" val="172165434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 </a:t>
            </a:r>
            <a:r>
              <a:rPr lang="en-US" dirty="0"/>
              <a:t>A</a:t>
            </a:r>
            <a:r>
              <a:rPr lang="en-US" dirty="0" smtClean="0"/>
              <a:t>ssess Yourself</a:t>
            </a:r>
            <a:endParaRPr lang="en-US" dirty="0"/>
          </a:p>
        </p:txBody>
      </p:sp>
      <p:sp>
        <p:nvSpPr>
          <p:cNvPr id="3" name="Content Placeholder 2"/>
          <p:cNvSpPr>
            <a:spLocks noGrp="1"/>
          </p:cNvSpPr>
          <p:nvPr>
            <p:ph idx="1"/>
          </p:nvPr>
        </p:nvSpPr>
        <p:spPr/>
        <p:txBody>
          <a:bodyPr/>
          <a:lstStyle/>
          <a:p>
            <a:r>
              <a:rPr lang="en-US" dirty="0"/>
              <a:t>Scrutinize your life</a:t>
            </a:r>
          </a:p>
          <a:p>
            <a:r>
              <a:rPr lang="en-US" dirty="0"/>
              <a:t>Note things that cause you stress</a:t>
            </a:r>
          </a:p>
          <a:p>
            <a:r>
              <a:rPr lang="en-US" dirty="0"/>
              <a:t>Note your reaction to that stress</a:t>
            </a:r>
          </a:p>
          <a:p>
            <a:r>
              <a:rPr lang="en-US" dirty="0"/>
              <a:t>Avoid the same behavior</a:t>
            </a:r>
          </a:p>
          <a:p>
            <a:r>
              <a:rPr lang="en-US" dirty="0"/>
              <a:t>Coping with chronic stress is more difficult with the more trauma in your past</a:t>
            </a:r>
          </a:p>
          <a:p>
            <a:r>
              <a:rPr lang="en-US" dirty="0"/>
              <a:t>Increase your consciousness with certain triggers for your stress</a:t>
            </a:r>
          </a:p>
          <a:p>
            <a:endParaRPr lang="en-US" dirty="0"/>
          </a:p>
        </p:txBody>
      </p:sp>
    </p:spTree>
    <p:extLst>
      <p:ext uri="{BB962C8B-B14F-4D97-AF65-F5344CB8AC3E}">
        <p14:creationId xmlns:p14="http://schemas.microsoft.com/office/powerpoint/2010/main" val="363184031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Care?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Physical Exercise</a:t>
            </a:r>
          </a:p>
          <a:p>
            <a:r>
              <a:rPr lang="en-US" dirty="0" smtClean="0"/>
              <a:t>CISM training</a:t>
            </a:r>
          </a:p>
          <a:p>
            <a:r>
              <a:rPr lang="en-US" dirty="0" smtClean="0"/>
              <a:t>Faith</a:t>
            </a:r>
          </a:p>
          <a:p>
            <a:r>
              <a:rPr lang="en-US" dirty="0" smtClean="0"/>
              <a:t>Do things you enjoy</a:t>
            </a:r>
          </a:p>
          <a:p>
            <a:r>
              <a:rPr lang="en-US" dirty="0" smtClean="0"/>
              <a:t>Nutrition</a:t>
            </a:r>
          </a:p>
          <a:p>
            <a:r>
              <a:rPr lang="en-US" dirty="0" smtClean="0"/>
              <a:t>Laughter</a:t>
            </a:r>
          </a:p>
          <a:p>
            <a:r>
              <a:rPr lang="en-US" dirty="0" smtClean="0"/>
              <a:t>Talking to accountability partner</a:t>
            </a:r>
          </a:p>
          <a:p>
            <a:r>
              <a:rPr lang="en-US" dirty="0" smtClean="0"/>
              <a:t>Respect of others</a:t>
            </a:r>
          </a:p>
          <a:p>
            <a:r>
              <a:rPr lang="en-US" dirty="0" smtClean="0"/>
              <a:t>Education &amp; Training</a:t>
            </a:r>
            <a:endParaRPr lang="en-US" dirty="0"/>
          </a:p>
        </p:txBody>
      </p:sp>
    </p:spTree>
    <p:extLst>
      <p:ext uri="{BB962C8B-B14F-4D97-AF65-F5344CB8AC3E}">
        <p14:creationId xmlns:p14="http://schemas.microsoft.com/office/powerpoint/2010/main" val="309481229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Quiet Time</a:t>
            </a:r>
            <a:endParaRPr lang="en-US" dirty="0"/>
          </a:p>
        </p:txBody>
      </p:sp>
      <p:sp>
        <p:nvSpPr>
          <p:cNvPr id="3" name="Content Placeholder 2"/>
          <p:cNvSpPr>
            <a:spLocks noGrp="1"/>
          </p:cNvSpPr>
          <p:nvPr>
            <p:ph idx="1"/>
          </p:nvPr>
        </p:nvSpPr>
        <p:spPr/>
        <p:txBody>
          <a:bodyPr/>
          <a:lstStyle/>
          <a:p>
            <a:r>
              <a:rPr lang="en-US" dirty="0" smtClean="0"/>
              <a:t>Creating or returning to a spiritual quiet time is one of the best assets you can have.</a:t>
            </a:r>
          </a:p>
          <a:p>
            <a:r>
              <a:rPr lang="en-US" dirty="0" smtClean="0"/>
              <a:t>Fellowship with others that enforce the spiritual aspect</a:t>
            </a:r>
          </a:p>
          <a:p>
            <a:r>
              <a:rPr lang="en-US" dirty="0" smtClean="0"/>
              <a:t>Three big supports are Reading, Praying, and Fellowshipping.</a:t>
            </a:r>
            <a:endParaRPr lang="en-US" dirty="0"/>
          </a:p>
        </p:txBody>
      </p:sp>
    </p:spTree>
    <p:extLst>
      <p:ext uri="{BB962C8B-B14F-4D97-AF65-F5344CB8AC3E}">
        <p14:creationId xmlns:p14="http://schemas.microsoft.com/office/powerpoint/2010/main" val="299496130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are you?</a:t>
            </a:r>
            <a:endParaRPr lang="en-US" dirty="0"/>
          </a:p>
        </p:txBody>
      </p:sp>
      <p:sp>
        <p:nvSpPr>
          <p:cNvPr id="3" name="Content Placeholder 2"/>
          <p:cNvSpPr>
            <a:spLocks noGrp="1"/>
          </p:cNvSpPr>
          <p:nvPr>
            <p:ph idx="1"/>
          </p:nvPr>
        </p:nvSpPr>
        <p:spPr/>
        <p:txBody>
          <a:bodyPr/>
          <a:lstStyle/>
          <a:p>
            <a:endParaRPr lang="en-US"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00" y="1524001"/>
            <a:ext cx="86711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84350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Chaplains </a:t>
            </a:r>
            <a:endParaRPr lang="en-US" dirty="0"/>
          </a:p>
        </p:txBody>
      </p:sp>
      <p:sp>
        <p:nvSpPr>
          <p:cNvPr id="3" name="Content Placeholder 2"/>
          <p:cNvSpPr>
            <a:spLocks noGrp="1"/>
          </p:cNvSpPr>
          <p:nvPr>
            <p:ph idx="1"/>
          </p:nvPr>
        </p:nvSpPr>
        <p:spPr/>
        <p:txBody>
          <a:bodyPr/>
          <a:lstStyle/>
          <a:p>
            <a:endParaRPr lang="en-US"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1" y="1371600"/>
            <a:ext cx="84582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9287469"/>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430962"/>
          </a:xfrm>
        </p:spPr>
        <p:txBody>
          <a:bodyPr>
            <a:normAutofit fontScale="90000"/>
          </a:bodyPr>
          <a:lstStyle/>
          <a:p>
            <a:pPr algn="l"/>
            <a:r>
              <a:rPr lang="en-US" sz="1600" dirty="0" smtClean="0"/>
              <a:t>Smith, P. </a:t>
            </a:r>
            <a:r>
              <a:rPr lang="en-US" sz="1600" dirty="0"/>
              <a:t>(</a:t>
            </a:r>
            <a:r>
              <a:rPr lang="en-US" sz="1600"/>
              <a:t>2010</a:t>
            </a:r>
            <a:r>
              <a:rPr lang="en-US" sz="1600" smtClean="0"/>
              <a:t>). </a:t>
            </a:r>
            <a:r>
              <a:rPr lang="en-US" sz="1600" dirty="0" smtClean="0"/>
              <a:t>Compassion Fatigue  Awareness Project</a:t>
            </a:r>
            <a:r>
              <a:rPr lang="en-US" sz="1600" u="sng" dirty="0" smtClean="0"/>
              <a:t>. …Where healing begins.</a:t>
            </a:r>
            <a:r>
              <a:rPr lang="en-US" sz="1600" dirty="0" smtClean="0"/>
              <a:t>  Healthy Caregiving, LLC</a:t>
            </a:r>
            <a:br>
              <a:rPr lang="en-US" sz="1600" dirty="0" smtClean="0"/>
            </a:br>
            <a:r>
              <a:rPr lang="en-US" sz="1600" dirty="0"/>
              <a:t/>
            </a:r>
            <a:br>
              <a:rPr lang="en-US" sz="1600" dirty="0"/>
            </a:br>
            <a:r>
              <a:rPr lang="en-US" sz="1600" dirty="0" smtClean="0"/>
              <a:t>ALS </a:t>
            </a:r>
            <a:r>
              <a:rPr lang="en-US" sz="1600" dirty="0"/>
              <a:t>support </a:t>
            </a:r>
            <a:r>
              <a:rPr lang="en-US" sz="1600" dirty="0" smtClean="0"/>
              <a:t>group/www.authorstream.com</a:t>
            </a:r>
            <a:br>
              <a:rPr lang="en-US" sz="1600" dirty="0" smtClean="0"/>
            </a:br>
            <a:r>
              <a:rPr lang="en-US" sz="1600" dirty="0"/>
              <a:t/>
            </a:r>
            <a:br>
              <a:rPr lang="en-US" sz="1600" dirty="0"/>
            </a:br>
            <a:r>
              <a:rPr lang="en-US" sz="1600" dirty="0" smtClean="0"/>
              <a:t>Scenes of </a:t>
            </a:r>
            <a:r>
              <a:rPr lang="en-US" sz="1600" dirty="0" err="1" smtClean="0"/>
              <a:t>Compassion;Timothy</a:t>
            </a:r>
            <a:r>
              <a:rPr lang="en-US" sz="1600" dirty="0" smtClean="0"/>
              <a:t> W </a:t>
            </a:r>
            <a:r>
              <a:rPr lang="en-US" sz="1600" dirty="0" err="1" smtClean="0"/>
              <a:t>Dietz,B.S.,EMT</a:t>
            </a:r>
            <a:r>
              <a:rPr lang="en-US" sz="1600" dirty="0" smtClean="0"/>
              <a:t>-P</a:t>
            </a:r>
            <a:br>
              <a:rPr lang="en-US" sz="1600" dirty="0" smtClean="0"/>
            </a:br>
            <a:r>
              <a:rPr lang="en-US" sz="1600" dirty="0" smtClean="0"/>
              <a:t/>
            </a:r>
            <a:br>
              <a:rPr lang="en-US" sz="1600" dirty="0" smtClean="0"/>
            </a:br>
            <a:r>
              <a:rPr lang="en-US" sz="1600" dirty="0" err="1" smtClean="0"/>
              <a:t>Belles,D,Norvel,N</a:t>
            </a:r>
            <a:r>
              <a:rPr lang="en-US" sz="1600" dirty="0" smtClean="0"/>
              <a:t>. (1993). Psychological and physical benefits of circuit weight </a:t>
            </a:r>
            <a:r>
              <a:rPr lang="en-US" sz="1600" dirty="0" err="1" smtClean="0"/>
              <a:t>trainingin</a:t>
            </a:r>
            <a:r>
              <a:rPr lang="en-US" sz="1600" dirty="0" smtClean="0"/>
              <a:t> law enforcement personnel. </a:t>
            </a:r>
            <a:r>
              <a:rPr lang="en-US" sz="1600" u="sng" dirty="0" smtClean="0"/>
              <a:t>Journal of Consulting and </a:t>
            </a:r>
            <a:r>
              <a:rPr lang="en-US" sz="1600" u="sng" dirty="0" err="1" smtClean="0"/>
              <a:t>Clinnical</a:t>
            </a:r>
            <a:r>
              <a:rPr lang="en-US" sz="1600" u="sng" dirty="0" smtClean="0"/>
              <a:t> Psychology, 520-525</a:t>
            </a:r>
            <a:br>
              <a:rPr lang="en-US" sz="1600" u="sng" dirty="0" smtClean="0"/>
            </a:br>
            <a:r>
              <a:rPr lang="en-US" sz="1600" u="sng" dirty="0"/>
              <a:t/>
            </a:r>
            <a:br>
              <a:rPr lang="en-US" sz="1600" u="sng" dirty="0"/>
            </a:br>
            <a:r>
              <a:rPr lang="en-US" sz="1600" dirty="0" smtClean="0"/>
              <a:t>Briand, S.J., (1999). Take two chuckles and call me in the morning. </a:t>
            </a:r>
            <a:r>
              <a:rPr lang="en-US" sz="1600" dirty="0" smtClean="0">
                <a:hlinkClick r:id="rId2"/>
              </a:rPr>
              <a:t>http://web2.airmail.net/cybervyl/research.htm</a:t>
            </a:r>
            <a:r>
              <a:rPr lang="en-US" sz="1600" dirty="0" smtClean="0"/>
              <a:t/>
            </a:r>
            <a:br>
              <a:rPr lang="en-US" sz="1600" dirty="0" smtClean="0"/>
            </a:br>
            <a:r>
              <a:rPr lang="en-US" sz="1600" dirty="0"/>
              <a:t/>
            </a:r>
            <a:br>
              <a:rPr lang="en-US" sz="1600" dirty="0"/>
            </a:br>
            <a:r>
              <a:rPr lang="en-US" sz="1600" dirty="0" smtClean="0"/>
              <a:t>Carlson, R., (1997). </a:t>
            </a:r>
            <a:r>
              <a:rPr lang="en-US" sz="1600" dirty="0" err="1" smtClean="0"/>
              <a:t>Don’r</a:t>
            </a:r>
            <a:r>
              <a:rPr lang="en-US" sz="1600" dirty="0" smtClean="0"/>
              <a:t> sweat the small stuff…and it’s all small stuff. New York; Hyperion</a:t>
            </a:r>
            <a:br>
              <a:rPr lang="en-US" sz="1600" dirty="0" smtClean="0"/>
            </a:br>
            <a:r>
              <a:rPr lang="en-US" sz="1600" dirty="0"/>
              <a:t/>
            </a:r>
            <a:br>
              <a:rPr lang="en-US" sz="1600" dirty="0"/>
            </a:br>
            <a:r>
              <a:rPr lang="en-US" sz="1600" dirty="0" err="1" smtClean="0"/>
              <a:t>Chapman,Dick,L</a:t>
            </a:r>
            <a:r>
              <a:rPr lang="en-US" sz="1600" dirty="0" smtClean="0"/>
              <a:t>(1996). Impact on Law Enforcement &amp; </a:t>
            </a:r>
            <a:r>
              <a:rPr lang="en-US" sz="1600" dirty="0" err="1" smtClean="0"/>
              <a:t>EMSpersonnel</a:t>
            </a:r>
            <a:r>
              <a:rPr lang="en-US" sz="1600" dirty="0" smtClean="0"/>
              <a:t>. In </a:t>
            </a:r>
            <a:r>
              <a:rPr lang="en-US" sz="1600" dirty="0" err="1" smtClean="0"/>
              <a:t>Doka,K.A</a:t>
            </a:r>
            <a:r>
              <a:rPr lang="en-US" sz="1600" dirty="0" smtClean="0"/>
              <a:t>. (Ed). </a:t>
            </a:r>
            <a:r>
              <a:rPr lang="en-US" sz="1600" u="sng" dirty="0" smtClean="0"/>
              <a:t>Living with grief after sudden loss </a:t>
            </a:r>
            <a:r>
              <a:rPr lang="en-US" sz="1600" dirty="0" smtClean="0"/>
              <a:t>(pp.53-71). </a:t>
            </a:r>
            <a:r>
              <a:rPr lang="en-US" sz="1600" dirty="0" err="1" smtClean="0"/>
              <a:t>Bristol,Pa:Taylor</a:t>
            </a:r>
            <a:r>
              <a:rPr lang="en-US" sz="1600" dirty="0" smtClean="0"/>
              <a:t> &amp; Frances</a:t>
            </a:r>
            <a:br>
              <a:rPr lang="en-US" sz="1600" dirty="0" smtClean="0"/>
            </a:br>
            <a:r>
              <a:rPr lang="en-US" sz="1600" dirty="0"/>
              <a:t/>
            </a:r>
            <a:br>
              <a:rPr lang="en-US" sz="1600" dirty="0"/>
            </a:br>
            <a:r>
              <a:rPr lang="en-US" sz="1600" dirty="0" err="1" smtClean="0"/>
              <a:t>Craig,G</a:t>
            </a:r>
            <a:r>
              <a:rPr lang="en-US" sz="1600" dirty="0" smtClean="0"/>
              <a:t>. (1996). Human Development, (7</a:t>
            </a:r>
            <a:r>
              <a:rPr lang="en-US" sz="1600" baseline="30000" dirty="0" smtClean="0"/>
              <a:t>th</a:t>
            </a:r>
            <a:r>
              <a:rPr lang="en-US" sz="1600" dirty="0"/>
              <a:t> </a:t>
            </a:r>
            <a:r>
              <a:rPr lang="en-US" sz="1600" dirty="0" smtClean="0"/>
              <a:t>ed.). New Jersey, Prentice Hall.</a:t>
            </a:r>
            <a:br>
              <a:rPr lang="en-US" sz="1600" dirty="0" smtClean="0"/>
            </a:br>
            <a:r>
              <a:rPr lang="en-US" sz="1600" dirty="0"/>
              <a:t/>
            </a:r>
            <a:br>
              <a:rPr lang="en-US" sz="1600" dirty="0"/>
            </a:br>
            <a:r>
              <a:rPr lang="en-US" sz="1600" dirty="0" smtClean="0"/>
              <a:t>Dietz, T.W. (1998). </a:t>
            </a:r>
            <a:r>
              <a:rPr lang="en-US" sz="1600" u="sng" dirty="0" smtClean="0"/>
              <a:t>The evaluation of </a:t>
            </a:r>
            <a:r>
              <a:rPr lang="en-US" sz="1600" u="sng" dirty="0" err="1" smtClean="0"/>
              <a:t>pshychological</a:t>
            </a:r>
            <a:r>
              <a:rPr lang="en-US" sz="1600" u="sng" dirty="0" smtClean="0"/>
              <a:t> benefits of circuit </a:t>
            </a:r>
            <a:r>
              <a:rPr lang="en-US" sz="1600" u="sng" dirty="0" err="1" smtClean="0"/>
              <a:t>trainingon</a:t>
            </a:r>
            <a:r>
              <a:rPr lang="en-US" sz="1600" u="sng" dirty="0" smtClean="0"/>
              <a:t> Woodburn firefighters. </a:t>
            </a:r>
            <a:r>
              <a:rPr lang="en-US" sz="1600" dirty="0" smtClean="0"/>
              <a:t>Unpublished applied statistics essay. Warner Pacific College, Portland.</a:t>
            </a:r>
            <a:br>
              <a:rPr lang="en-US" sz="1600" dirty="0" smtClean="0"/>
            </a:br>
            <a:r>
              <a:rPr lang="en-US" sz="1600" dirty="0"/>
              <a:t/>
            </a:r>
            <a:br>
              <a:rPr lang="en-US" sz="1600" dirty="0"/>
            </a:br>
            <a:r>
              <a:rPr lang="en-US" sz="1600" dirty="0" err="1" smtClean="0"/>
              <a:t>Eney</a:t>
            </a:r>
            <a:r>
              <a:rPr lang="en-US" sz="1600" dirty="0" smtClean="0"/>
              <a:t>, V. (1993). Line of Duty Death (concepts &amp; issues paper). </a:t>
            </a:r>
            <a:r>
              <a:rPr lang="en-US" sz="1600" u="sng" dirty="0" smtClean="0"/>
              <a:t>IACP national law enforcement policy center,</a:t>
            </a:r>
            <a:r>
              <a:rPr lang="en-US" sz="1600" dirty="0" smtClean="0"/>
              <a:t> Alexandria, Va.</a:t>
            </a:r>
            <a:br>
              <a:rPr lang="en-US" sz="1600" dirty="0" smtClean="0"/>
            </a:br>
            <a:r>
              <a:rPr lang="en-US" sz="1600" dirty="0"/>
              <a:t/>
            </a:r>
            <a:br>
              <a:rPr lang="en-US" sz="1600" dirty="0"/>
            </a:br>
            <a:r>
              <a:rPr lang="en-US" sz="1600" dirty="0" err="1" smtClean="0"/>
              <a:t>Everly</a:t>
            </a:r>
            <a:r>
              <a:rPr lang="en-US" sz="1600" dirty="0" smtClean="0"/>
              <a:t>, G.S. &amp; Mitchell (1999). Critical Incident Stress Management-CISM: a new era and standard of care in crisis intervention, 2</a:t>
            </a:r>
            <a:r>
              <a:rPr lang="en-US" sz="1600" baseline="30000" dirty="0" smtClean="0"/>
              <a:t>nd</a:t>
            </a:r>
            <a:r>
              <a:rPr lang="en-US" sz="1600" dirty="0" smtClean="0"/>
              <a:t> edition. Ellicott City, MD: Chevron</a:t>
            </a:r>
            <a:br>
              <a:rPr lang="en-US" sz="1600" dirty="0" smtClean="0"/>
            </a:br>
            <a:r>
              <a:rPr lang="en-US" sz="1600" dirty="0"/>
              <a:t/>
            </a:r>
            <a:br>
              <a:rPr lang="en-US" sz="1600" dirty="0"/>
            </a:br>
            <a:r>
              <a:rPr lang="en-US" sz="1600" dirty="0" err="1" smtClean="0"/>
              <a:t>Figley</a:t>
            </a:r>
            <a:r>
              <a:rPr lang="en-US" sz="1600" dirty="0" smtClean="0"/>
              <a:t>, C.R. (1995) </a:t>
            </a:r>
            <a:r>
              <a:rPr lang="en-US" sz="1600" u="sng" dirty="0" smtClean="0"/>
              <a:t>Compassion Fatigue, coping with secondary traumatic stress disorder  in those who treat the traumatized,</a:t>
            </a:r>
            <a:r>
              <a:rPr lang="en-US" sz="1600" dirty="0" smtClean="0"/>
              <a:t> Bristol, PA.: Brunner/Mazel.</a:t>
            </a:r>
            <a:endParaRPr lang="en-US" sz="1600" dirty="0"/>
          </a:p>
        </p:txBody>
      </p:sp>
    </p:spTree>
    <p:extLst>
      <p:ext uri="{BB962C8B-B14F-4D97-AF65-F5344CB8AC3E}">
        <p14:creationId xmlns:p14="http://schemas.microsoft.com/office/powerpoint/2010/main" val="1381971014"/>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normAutofit/>
          </a:bodyPr>
          <a:lstStyle/>
          <a:p>
            <a:pPr algn="l"/>
            <a:r>
              <a:rPr lang="en-US" sz="1100" dirty="0" err="1" smtClean="0"/>
              <a:t>Frankl</a:t>
            </a:r>
            <a:r>
              <a:rPr lang="en-US" sz="1100" dirty="0" smtClean="0"/>
              <a:t>, V.E. (1959). </a:t>
            </a:r>
            <a:r>
              <a:rPr lang="en-US" sz="1100" u="sng" dirty="0" smtClean="0"/>
              <a:t>Man’s Search for Meaning: An introduction to </a:t>
            </a:r>
            <a:r>
              <a:rPr lang="en-US" sz="1100" u="sng" dirty="0" err="1" smtClean="0"/>
              <a:t>Logohterapy</a:t>
            </a:r>
            <a:r>
              <a:rPr lang="en-US" sz="1100" u="sng" dirty="0" smtClean="0"/>
              <a:t>.</a:t>
            </a:r>
            <a:r>
              <a:rPr lang="en-US" sz="1100" dirty="0" smtClean="0"/>
              <a:t> New York, Beacon</a:t>
            </a:r>
            <a:br>
              <a:rPr lang="en-US" sz="1100" dirty="0" smtClean="0"/>
            </a:br>
            <a:r>
              <a:rPr lang="en-US" sz="1100" dirty="0"/>
              <a:t/>
            </a:r>
            <a:br>
              <a:rPr lang="en-US" sz="1100" dirty="0"/>
            </a:br>
            <a:r>
              <a:rPr lang="en-US" sz="1100" dirty="0" smtClean="0"/>
              <a:t>Fry, W.F. (1977). The respiratory components of mirthful laughter. </a:t>
            </a:r>
            <a:r>
              <a:rPr lang="en-US" sz="1100" u="sng" dirty="0" smtClean="0"/>
              <a:t>Journal of biological psychology,</a:t>
            </a:r>
            <a:r>
              <a:rPr lang="en-US" sz="1100" dirty="0" smtClean="0"/>
              <a:t> 19, 39-50</a:t>
            </a:r>
            <a:br>
              <a:rPr lang="en-US" sz="1100" dirty="0" smtClean="0"/>
            </a:br>
            <a:r>
              <a:rPr lang="en-US" sz="1100" dirty="0"/>
              <a:t/>
            </a:r>
            <a:br>
              <a:rPr lang="en-US" sz="1100" dirty="0"/>
            </a:br>
            <a:r>
              <a:rPr lang="en-US" sz="1100" dirty="0" err="1" smtClean="0"/>
              <a:t>Kuebler</a:t>
            </a:r>
            <a:r>
              <a:rPr lang="en-US" sz="1100" dirty="0" smtClean="0"/>
              <a:t>-Ross, E. (1997). </a:t>
            </a:r>
            <a:r>
              <a:rPr lang="en-US" sz="1100" u="sng" dirty="0" smtClean="0"/>
              <a:t>On Death &amp; </a:t>
            </a:r>
            <a:r>
              <a:rPr lang="en-US" sz="1100" u="sng" dirty="0" err="1" smtClean="0"/>
              <a:t>Dying.</a:t>
            </a:r>
            <a:r>
              <a:rPr lang="en-US" sz="1100" dirty="0" err="1" smtClean="0"/>
              <a:t>New</a:t>
            </a:r>
            <a:r>
              <a:rPr lang="en-US" sz="1100" dirty="0" smtClean="0"/>
              <a:t> York, Touchstone</a:t>
            </a:r>
            <a:br>
              <a:rPr lang="en-US" sz="1100" dirty="0" smtClean="0"/>
            </a:br>
            <a:r>
              <a:rPr lang="en-US" sz="1100" dirty="0" smtClean="0"/>
              <a:t/>
            </a:r>
            <a:br>
              <a:rPr lang="en-US" sz="1100" dirty="0" smtClean="0"/>
            </a:br>
            <a:r>
              <a:rPr lang="en-US" sz="1100" dirty="0" err="1"/>
              <a:t>Kuebler</a:t>
            </a:r>
            <a:r>
              <a:rPr lang="en-US" sz="1100" dirty="0"/>
              <a:t>-Ross, E. (1997</a:t>
            </a:r>
            <a:r>
              <a:rPr lang="en-US" sz="1100" dirty="0" smtClean="0"/>
              <a:t>). </a:t>
            </a:r>
            <a:r>
              <a:rPr lang="en-US" sz="1100" u="sng" dirty="0" smtClean="0"/>
              <a:t>Questions &amp; Answers on death &amp; dying.</a:t>
            </a:r>
            <a:r>
              <a:rPr lang="en-US" sz="1100" dirty="0" smtClean="0"/>
              <a:t> New York, Touchstone</a:t>
            </a:r>
            <a:br>
              <a:rPr lang="en-US" sz="1100" dirty="0" smtClean="0"/>
            </a:br>
            <a:r>
              <a:rPr lang="en-US" sz="1100" dirty="0"/>
              <a:t/>
            </a:r>
            <a:br>
              <a:rPr lang="en-US" sz="1100" dirty="0"/>
            </a:br>
            <a:r>
              <a:rPr lang="en-US" sz="1100" dirty="0" smtClean="0"/>
              <a:t>Lord, J.H. (1997). </a:t>
            </a:r>
            <a:r>
              <a:rPr lang="en-US" sz="1100" u="sng" dirty="0" smtClean="0"/>
              <a:t>No Time for Goodbyes.</a:t>
            </a:r>
            <a:r>
              <a:rPr lang="en-US" sz="1100" dirty="0" smtClean="0"/>
              <a:t> (4</a:t>
            </a:r>
            <a:r>
              <a:rPr lang="en-US" sz="1100" baseline="30000" dirty="0" smtClean="0"/>
              <a:t>th</a:t>
            </a:r>
            <a:r>
              <a:rPr lang="en-US" sz="1100" dirty="0"/>
              <a:t> </a:t>
            </a:r>
            <a:r>
              <a:rPr lang="en-US" sz="1100" dirty="0" smtClean="0"/>
              <a:t>ed.). Ventura, Ca., Pathfinder Publishing</a:t>
            </a:r>
            <a:br>
              <a:rPr lang="en-US" sz="1100" dirty="0" smtClean="0"/>
            </a:br>
            <a:r>
              <a:rPr lang="en-US" sz="1100" dirty="0" smtClean="0"/>
              <a:t/>
            </a:r>
            <a:br>
              <a:rPr lang="en-US" sz="1100" dirty="0" smtClean="0"/>
            </a:br>
            <a:r>
              <a:rPr lang="en-US" sz="1100" dirty="0" err="1" smtClean="0"/>
              <a:t>Mairs</a:t>
            </a:r>
            <a:r>
              <a:rPr lang="en-US" sz="1100" dirty="0" smtClean="0"/>
              <a:t>, N. (1996). </a:t>
            </a:r>
            <a:r>
              <a:rPr lang="en-US" sz="1100" u="sng" dirty="0" smtClean="0"/>
              <a:t>Waist-high in the World. </a:t>
            </a:r>
            <a:r>
              <a:rPr lang="en-US" sz="1100" dirty="0" smtClean="0"/>
              <a:t> Boston, Beacon Press.</a:t>
            </a:r>
            <a:br>
              <a:rPr lang="en-US" sz="1100" dirty="0" smtClean="0"/>
            </a:br>
            <a:r>
              <a:rPr lang="en-US" sz="1100" dirty="0"/>
              <a:t/>
            </a:r>
            <a:br>
              <a:rPr lang="en-US" sz="1100" dirty="0"/>
            </a:br>
            <a:r>
              <a:rPr lang="en-US" sz="1100" dirty="0" smtClean="0"/>
              <a:t>Mitchell, J.T. &amp; Bray, G. (1990). </a:t>
            </a:r>
            <a:r>
              <a:rPr lang="en-US" sz="1100" u="sng" dirty="0" smtClean="0"/>
              <a:t>Emergency Services Stress.</a:t>
            </a:r>
            <a:r>
              <a:rPr lang="en-US" sz="1100" dirty="0" smtClean="0"/>
              <a:t>  Englewood Cliffs, New Jersey, Prentice Hall.</a:t>
            </a:r>
            <a:br>
              <a:rPr lang="en-US" sz="1100" dirty="0" smtClean="0"/>
            </a:br>
            <a:r>
              <a:rPr lang="en-US" sz="1100" dirty="0"/>
              <a:t/>
            </a:r>
            <a:br>
              <a:rPr lang="en-US" sz="1100" dirty="0"/>
            </a:br>
            <a:r>
              <a:rPr lang="en-US" sz="1100" dirty="0"/>
              <a:t>Mitchell, J.T. &amp; </a:t>
            </a:r>
            <a:r>
              <a:rPr lang="en-US" sz="1100" dirty="0" err="1" smtClean="0"/>
              <a:t>Resnik</a:t>
            </a:r>
            <a:r>
              <a:rPr lang="en-US" sz="1100" dirty="0" smtClean="0"/>
              <a:t>, H.L.P.. </a:t>
            </a:r>
            <a:r>
              <a:rPr lang="en-US" sz="1100" dirty="0"/>
              <a:t>(</a:t>
            </a:r>
            <a:r>
              <a:rPr lang="en-US" sz="1100" dirty="0" smtClean="0"/>
              <a:t>1986). </a:t>
            </a:r>
            <a:r>
              <a:rPr lang="en-US" sz="1100" u="sng" dirty="0"/>
              <a:t>Emergency </a:t>
            </a:r>
            <a:r>
              <a:rPr lang="en-US" sz="1100" u="sng" dirty="0" smtClean="0"/>
              <a:t>Response to Crisis.</a:t>
            </a:r>
            <a:r>
              <a:rPr lang="en-US" sz="1100" dirty="0" smtClean="0"/>
              <a:t>  </a:t>
            </a:r>
            <a:r>
              <a:rPr lang="en-US" sz="1100" dirty="0"/>
              <a:t>Englewood Cliffs, New Jersey, Prentice Hall.</a:t>
            </a:r>
            <a:br>
              <a:rPr lang="en-US" sz="1100" dirty="0"/>
            </a:br>
            <a:r>
              <a:rPr lang="en-US" sz="1100" dirty="0" smtClean="0"/>
              <a:t/>
            </a:r>
            <a:br>
              <a:rPr lang="en-US" sz="1100" dirty="0" smtClean="0"/>
            </a:br>
            <a:r>
              <a:rPr lang="en-US" sz="1100" dirty="0" smtClean="0"/>
              <a:t>Redmond, L.M. (1996). Sudden Violent Death. In </a:t>
            </a:r>
            <a:r>
              <a:rPr lang="en-US" sz="1100" dirty="0" err="1" smtClean="0"/>
              <a:t>Doka</a:t>
            </a:r>
            <a:r>
              <a:rPr lang="en-US" sz="1100" dirty="0" smtClean="0"/>
              <a:t>, K.J. (Ed) </a:t>
            </a:r>
            <a:r>
              <a:rPr lang="en-US" sz="1100" u="sng" dirty="0" smtClean="0"/>
              <a:t>Living with grief after sudden loss.</a:t>
            </a:r>
            <a:r>
              <a:rPr lang="en-US" sz="1100" dirty="0" smtClean="0"/>
              <a:t> (</a:t>
            </a:r>
            <a:r>
              <a:rPr lang="en-US" sz="1100" dirty="0" err="1" smtClean="0"/>
              <a:t>pp</a:t>
            </a:r>
            <a:r>
              <a:rPr lang="en-US" sz="1100" dirty="0" smtClean="0"/>
              <a:t> 53-71). Bristol, Pa, Taylor &amp; Francis.</a:t>
            </a:r>
            <a:br>
              <a:rPr lang="en-US" sz="1100" dirty="0" smtClean="0"/>
            </a:br>
            <a:r>
              <a:rPr lang="en-US" sz="1100" dirty="0"/>
              <a:t/>
            </a:r>
            <a:br>
              <a:rPr lang="en-US" sz="1100" dirty="0"/>
            </a:br>
            <a:r>
              <a:rPr lang="en-US" sz="1100" dirty="0" smtClean="0"/>
              <a:t>Rinpoche, S. (1994). </a:t>
            </a:r>
            <a:r>
              <a:rPr lang="en-US" sz="1100" u="sng" dirty="0" smtClean="0"/>
              <a:t>The Tibetan Book of Living &amp; Dying.</a:t>
            </a:r>
            <a:r>
              <a:rPr lang="en-US" sz="1100" dirty="0" smtClean="0"/>
              <a:t> San Francisco, Ca., Harper.</a:t>
            </a:r>
            <a:br>
              <a:rPr lang="en-US" sz="1100" dirty="0" smtClean="0"/>
            </a:br>
            <a:r>
              <a:rPr lang="en-US" sz="1100" dirty="0"/>
              <a:t/>
            </a:r>
            <a:br>
              <a:rPr lang="en-US" sz="1100" dirty="0"/>
            </a:br>
            <a:r>
              <a:rPr lang="en-US" sz="1100" dirty="0" smtClean="0"/>
              <a:t>Sanders, C.M. (1992). </a:t>
            </a:r>
            <a:r>
              <a:rPr lang="en-US" sz="1100" u="sng" dirty="0" smtClean="0"/>
              <a:t>Surviving grief…and Learning to live Again. </a:t>
            </a:r>
            <a:r>
              <a:rPr lang="en-US" sz="1100" dirty="0" smtClean="0"/>
              <a:t>New York, John Wiley &amp; Sons, Inc.</a:t>
            </a:r>
            <a:br>
              <a:rPr lang="en-US" sz="1100" dirty="0" smtClean="0"/>
            </a:br>
            <a:r>
              <a:rPr lang="en-US" sz="1100" dirty="0"/>
              <a:t/>
            </a:r>
            <a:br>
              <a:rPr lang="en-US" sz="1100" dirty="0"/>
            </a:br>
            <a:r>
              <a:rPr lang="en-US" sz="1100" dirty="0" err="1" smtClean="0"/>
              <a:t>Walty</a:t>
            </a:r>
            <a:r>
              <a:rPr lang="en-US" sz="1100" dirty="0" smtClean="0"/>
              <a:t>, S. (1997, fall). Vicarious Traumatization. </a:t>
            </a:r>
            <a:r>
              <a:rPr lang="en-US" sz="1100" u="sng" dirty="0" smtClean="0"/>
              <a:t>The </a:t>
            </a:r>
            <a:r>
              <a:rPr lang="en-US" sz="1100" u="sng" dirty="0" err="1" smtClean="0"/>
              <a:t>Crirtical</a:t>
            </a:r>
            <a:r>
              <a:rPr lang="en-US" sz="1100" u="sng" dirty="0" smtClean="0"/>
              <a:t> </a:t>
            </a:r>
            <a:r>
              <a:rPr lang="en-US" sz="1100" u="sng" dirty="0" err="1" smtClean="0"/>
              <a:t>Response;a</a:t>
            </a:r>
            <a:r>
              <a:rPr lang="en-US" sz="1100" u="sng" dirty="0" smtClean="0"/>
              <a:t> newsletter of the Oregon Critical Response Team.</a:t>
            </a:r>
            <a:r>
              <a:rPr lang="en-US" sz="1100" dirty="0" smtClean="0"/>
              <a:t> Portland, Or.</a:t>
            </a:r>
            <a:br>
              <a:rPr lang="en-US" sz="1100" dirty="0" smtClean="0"/>
            </a:br>
            <a:r>
              <a:rPr lang="en-US" sz="1100" dirty="0"/>
              <a:t/>
            </a:r>
            <a:br>
              <a:rPr lang="en-US" sz="1100" dirty="0"/>
            </a:br>
            <a:r>
              <a:rPr lang="en-US" sz="1100" dirty="0" smtClean="0"/>
              <a:t>Westmoreland, P. (1996,spring). Coping with death; Helping students grieve. </a:t>
            </a:r>
            <a:r>
              <a:rPr lang="en-US" sz="1100" u="sng" dirty="0" smtClean="0"/>
              <a:t>Childhood Education.</a:t>
            </a:r>
            <a:r>
              <a:rPr lang="en-US" sz="1100" dirty="0" smtClean="0"/>
              <a:t> 157-160</a:t>
            </a:r>
            <a:br>
              <a:rPr lang="en-US" sz="1100" dirty="0" smtClean="0"/>
            </a:br>
            <a:r>
              <a:rPr lang="en-US" sz="1100" dirty="0"/>
              <a:t/>
            </a:r>
            <a:br>
              <a:rPr lang="en-US" sz="1100" dirty="0"/>
            </a:br>
            <a:r>
              <a:rPr lang="en-US" sz="1100" dirty="0" smtClean="0"/>
              <a:t>Wild, R. (1999,April). Lift weights, lose stress. </a:t>
            </a:r>
            <a:r>
              <a:rPr lang="en-US" sz="1100" u="sng" dirty="0" smtClean="0"/>
              <a:t>Muscle Media.</a:t>
            </a:r>
            <a:r>
              <a:rPr lang="en-US" sz="1100" dirty="0" smtClean="0"/>
              <a:t> 84-85.</a:t>
            </a:r>
            <a:br>
              <a:rPr lang="en-US" sz="1100" dirty="0" smtClean="0"/>
            </a:br>
            <a:r>
              <a:rPr lang="en-US" sz="1100" dirty="0"/>
              <a:t/>
            </a:r>
            <a:br>
              <a:rPr lang="en-US" sz="1100" dirty="0"/>
            </a:br>
            <a:r>
              <a:rPr lang="en-US" sz="1100" dirty="0" err="1" smtClean="0"/>
              <a:t>Yeung</a:t>
            </a:r>
            <a:r>
              <a:rPr lang="en-US" sz="1100" dirty="0" smtClean="0"/>
              <a:t>, R., </a:t>
            </a:r>
            <a:r>
              <a:rPr lang="en-US" sz="1100" dirty="0" err="1" smtClean="0"/>
              <a:t>Hemsley</a:t>
            </a:r>
            <a:r>
              <a:rPr lang="en-US" sz="1100" dirty="0" smtClean="0"/>
              <a:t>, D. (1996). Effects of personality and acute exercise on mood states. </a:t>
            </a:r>
            <a:r>
              <a:rPr lang="en-US" sz="1100" u="sng" dirty="0" smtClean="0"/>
              <a:t>Personality &amp; Individual Differences. 20,</a:t>
            </a:r>
            <a:r>
              <a:rPr lang="en-US" sz="1100" dirty="0" smtClean="0"/>
              <a:t>545-550.</a:t>
            </a:r>
            <a:br>
              <a:rPr lang="en-US" sz="1100" dirty="0" smtClean="0"/>
            </a:br>
            <a:r>
              <a:rPr lang="en-US" sz="1100" dirty="0"/>
              <a:t/>
            </a:r>
            <a:br>
              <a:rPr lang="en-US" sz="1100" dirty="0"/>
            </a:br>
            <a:r>
              <a:rPr lang="en-US" sz="1100" dirty="0" err="1"/>
              <a:t>Yeung</a:t>
            </a:r>
            <a:r>
              <a:rPr lang="en-US" sz="1100" dirty="0"/>
              <a:t>, R., </a:t>
            </a:r>
            <a:r>
              <a:rPr lang="en-US" sz="1100" dirty="0" err="1"/>
              <a:t>Hemsley</a:t>
            </a:r>
            <a:r>
              <a:rPr lang="en-US" sz="1100" dirty="0"/>
              <a:t>, D. (</a:t>
            </a:r>
            <a:r>
              <a:rPr lang="en-US" sz="1100" dirty="0" smtClean="0"/>
              <a:t>1997). Personality , exercise, &amp; psychological well-being: static relationships in the community. . </a:t>
            </a:r>
            <a:r>
              <a:rPr lang="en-US" sz="1100" u="sng" dirty="0"/>
              <a:t>Personality &amp; Individual Differences. 20,</a:t>
            </a:r>
            <a:r>
              <a:rPr lang="en-US" sz="1100" dirty="0"/>
              <a:t>545-550.</a:t>
            </a:r>
            <a:br>
              <a:rPr lang="en-US" sz="1100" dirty="0"/>
            </a:br>
            <a:r>
              <a:rPr lang="en-US" sz="1100" dirty="0"/>
              <a:t/>
            </a:r>
            <a:br>
              <a:rPr lang="en-US" sz="1100" dirty="0"/>
            </a:br>
            <a:r>
              <a:rPr lang="en-US" sz="1100" dirty="0" smtClean="0"/>
              <a:t>Personality &amp; Individual differences, 22.</a:t>
            </a:r>
            <a:r>
              <a:rPr lang="en-US" sz="1100" u="sng" dirty="0" smtClean="0"/>
              <a:t>47-53.</a:t>
            </a:r>
            <a:endParaRPr lang="en-US" sz="1100" dirty="0"/>
          </a:p>
        </p:txBody>
      </p:sp>
    </p:spTree>
    <p:extLst>
      <p:ext uri="{BB962C8B-B14F-4D97-AF65-F5344CB8AC3E}">
        <p14:creationId xmlns:p14="http://schemas.microsoft.com/office/powerpoint/2010/main" val="36948897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Hospice workers</a:t>
            </a:r>
            <a:endParaRPr lang="en-US" dirty="0"/>
          </a:p>
        </p:txBody>
      </p:sp>
      <p:sp>
        <p:nvSpPr>
          <p:cNvPr id="3" name="Content Placeholder 2"/>
          <p:cNvSpPr>
            <a:spLocks noGrp="1"/>
          </p:cNvSpPr>
          <p:nvPr>
            <p:ph idx="1"/>
          </p:nvPr>
        </p:nvSpPr>
        <p:spPr/>
        <p:txBody>
          <a:bodyPr/>
          <a:lstStyle/>
          <a:p>
            <a:endParaRPr lang="en-US"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442" y="1524001"/>
            <a:ext cx="8424358"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1807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Nursing Home</a:t>
            </a:r>
            <a:endParaRPr lang="en-US" dirty="0"/>
          </a:p>
        </p:txBody>
      </p:sp>
      <p:sp>
        <p:nvSpPr>
          <p:cNvPr id="3" name="Content Placeholder 2"/>
          <p:cNvSpPr>
            <a:spLocks noGrp="1"/>
          </p:cNvSpPr>
          <p:nvPr>
            <p:ph idx="1"/>
          </p:nvPr>
        </p:nvSpPr>
        <p:spPr/>
        <p:txBody>
          <a:bodyPr/>
          <a:lstStyle/>
          <a:p>
            <a:endParaRPr lang="en-US"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371600"/>
            <a:ext cx="8458200" cy="5172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57082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Citizens</a:t>
            </a:r>
            <a:endParaRPr lang="en-US" dirty="0"/>
          </a:p>
        </p:txBody>
      </p:sp>
      <p:sp>
        <p:nvSpPr>
          <p:cNvPr id="3" name="Content Placeholder 2"/>
          <p:cNvSpPr>
            <a:spLocks noGrp="1"/>
          </p:cNvSpPr>
          <p:nvPr>
            <p:ph idx="1"/>
          </p:nvPr>
        </p:nvSpPr>
        <p:spPr/>
        <p:txBody>
          <a:bodyPr/>
          <a:lstStyle/>
          <a:p>
            <a:endParaRPr lang="en-US" dirty="0"/>
          </a:p>
        </p:txBody>
      </p:sp>
      <p:pic>
        <p:nvPicPr>
          <p:cNvPr id="2048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447800"/>
            <a:ext cx="8458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14281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YOU</a:t>
            </a:r>
            <a:endParaRPr lang="en-US" dirty="0"/>
          </a:p>
        </p:txBody>
      </p:sp>
      <p:sp>
        <p:nvSpPr>
          <p:cNvPr id="3" name="Content Placeholder 2"/>
          <p:cNvSpPr>
            <a:spLocks noGrp="1"/>
          </p:cNvSpPr>
          <p:nvPr>
            <p:ph idx="1"/>
          </p:nvPr>
        </p:nvSpPr>
        <p:spPr/>
        <p:txBody>
          <a:bodyPr/>
          <a:lstStyle/>
          <a:p>
            <a:pPr algn="ctr"/>
            <a:endParaRPr lang="en-US" dirty="0" smtClean="0"/>
          </a:p>
          <a:p>
            <a:pPr algn="ctr"/>
            <a:endParaRPr lang="en-US" dirty="0"/>
          </a:p>
          <a:p>
            <a:pPr algn="ctr"/>
            <a:endParaRPr lang="en-US" dirty="0" smtClean="0"/>
          </a:p>
          <a:p>
            <a:pPr algn="ctr"/>
            <a:endParaRPr lang="en-US"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1364229"/>
            <a:ext cx="3810000" cy="4866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40924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Exempt?</a:t>
            </a:r>
            <a:endParaRPr lang="en-US" dirty="0"/>
          </a:p>
        </p:txBody>
      </p:sp>
      <p:sp>
        <p:nvSpPr>
          <p:cNvPr id="3" name="Content Placeholder 2"/>
          <p:cNvSpPr>
            <a:spLocks noGrp="1"/>
          </p:cNvSpPr>
          <p:nvPr>
            <p:ph idx="1"/>
          </p:nvPr>
        </p:nvSpPr>
        <p:spPr/>
        <p:txBody>
          <a:bodyPr/>
          <a:lstStyle/>
          <a:p>
            <a:r>
              <a:rPr lang="en-US" dirty="0" smtClean="0"/>
              <a:t>No One</a:t>
            </a:r>
          </a:p>
          <a:p>
            <a:r>
              <a:rPr lang="en-US" dirty="0" smtClean="0"/>
              <a:t>The tears we don’t want to cry.</a:t>
            </a:r>
          </a:p>
          <a:p>
            <a:r>
              <a:rPr lang="en-US" dirty="0" smtClean="0"/>
              <a:t>The pain we don’t want to feel.</a:t>
            </a:r>
          </a:p>
          <a:p>
            <a:r>
              <a:rPr lang="en-US" dirty="0" smtClean="0"/>
              <a:t>The suffering we don’t want to endure</a:t>
            </a:r>
            <a:endParaRPr lang="en-US" dirty="0"/>
          </a:p>
        </p:txBody>
      </p:sp>
    </p:spTree>
    <p:extLst>
      <p:ext uri="{BB962C8B-B14F-4D97-AF65-F5344CB8AC3E}">
        <p14:creationId xmlns:p14="http://schemas.microsoft.com/office/powerpoint/2010/main" val="4542644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dirty="0" smtClean="0"/>
              <a:t>Professor: Dr. Bryan L Davis</a:t>
            </a:r>
            <a:endParaRPr lang="en-US" dirty="0"/>
          </a:p>
        </p:txBody>
      </p:sp>
      <p:sp>
        <p:nvSpPr>
          <p:cNvPr id="3" name="Content Placeholder 2"/>
          <p:cNvSpPr>
            <a:spLocks noGrp="1"/>
          </p:cNvSpPr>
          <p:nvPr>
            <p:ph idx="1"/>
          </p:nvPr>
        </p:nvSpPr>
        <p:spPr>
          <a:xfrm>
            <a:off x="304800" y="1066800"/>
            <a:ext cx="8610600" cy="5638800"/>
          </a:xfrm>
        </p:spPr>
        <p:txBody>
          <a:bodyPr>
            <a:noAutofit/>
          </a:bodyPr>
          <a:lstStyle/>
          <a:p>
            <a:r>
              <a:rPr lang="en-US" sz="1800" dirty="0"/>
              <a:t>Retired Temple Police Officer  after 25 years of service.</a:t>
            </a:r>
          </a:p>
          <a:p>
            <a:r>
              <a:rPr lang="en-US" sz="1800" dirty="0"/>
              <a:t>30+ years experience as police officer</a:t>
            </a:r>
          </a:p>
          <a:p>
            <a:r>
              <a:rPr lang="en-US" sz="1800" dirty="0"/>
              <a:t>Founder &amp;  past Coordinator for 20 years of  Temple Police Chaplain corpse.</a:t>
            </a:r>
          </a:p>
          <a:p>
            <a:r>
              <a:rPr lang="en-US" sz="1800" dirty="0"/>
              <a:t>Masters </a:t>
            </a:r>
            <a:r>
              <a:rPr lang="en-US" sz="1800" dirty="0"/>
              <a:t>:</a:t>
            </a:r>
            <a:r>
              <a:rPr lang="en-US" sz="1800" dirty="0" smtClean="0"/>
              <a:t> </a:t>
            </a:r>
            <a:r>
              <a:rPr lang="en-US" sz="1800" dirty="0"/>
              <a:t>Christian Education </a:t>
            </a:r>
            <a:r>
              <a:rPr lang="en-US" sz="1800" dirty="0" smtClean="0"/>
              <a:t>, &amp; </a:t>
            </a:r>
            <a:r>
              <a:rPr lang="en-US" sz="1800" dirty="0"/>
              <a:t>Christian </a:t>
            </a:r>
            <a:r>
              <a:rPr lang="en-US" sz="1800" dirty="0" smtClean="0"/>
              <a:t>Counseling</a:t>
            </a:r>
          </a:p>
          <a:p>
            <a:r>
              <a:rPr lang="en-US" sz="1800" dirty="0" smtClean="0"/>
              <a:t>Doctorate </a:t>
            </a:r>
            <a:r>
              <a:rPr lang="en-US" sz="1800" dirty="0" smtClean="0"/>
              <a:t>: </a:t>
            </a:r>
            <a:r>
              <a:rPr lang="en-US" sz="1800" dirty="0" smtClean="0"/>
              <a:t>Pastoral Counseling &amp; Chaplaincy</a:t>
            </a:r>
            <a:endParaRPr lang="en-US" sz="1800" dirty="0"/>
          </a:p>
          <a:p>
            <a:r>
              <a:rPr lang="en-US" sz="1800" dirty="0"/>
              <a:t>Honorary Doctorate </a:t>
            </a:r>
            <a:r>
              <a:rPr lang="en-US" sz="1800" dirty="0" smtClean="0"/>
              <a:t>: </a:t>
            </a:r>
            <a:r>
              <a:rPr lang="en-US" sz="1800" dirty="0"/>
              <a:t>Divinity</a:t>
            </a:r>
          </a:p>
          <a:p>
            <a:r>
              <a:rPr lang="en-US" sz="1800" dirty="0"/>
              <a:t>Master certified Chaplain &amp; Chaplain Liaison with ICPC</a:t>
            </a:r>
          </a:p>
          <a:p>
            <a:r>
              <a:rPr lang="en-US" sz="1800" dirty="0"/>
              <a:t>CISM Coordinator for different groups.</a:t>
            </a:r>
          </a:p>
          <a:p>
            <a:r>
              <a:rPr lang="en-US" sz="1800" dirty="0"/>
              <a:t>Member &amp; </a:t>
            </a:r>
            <a:r>
              <a:rPr lang="en-US" sz="1800" dirty="0" smtClean="0"/>
              <a:t>past Coordinator </a:t>
            </a:r>
            <a:r>
              <a:rPr lang="en-US" sz="1800" dirty="0"/>
              <a:t>of  Department of State Health Services CISM Team.</a:t>
            </a:r>
          </a:p>
          <a:p>
            <a:r>
              <a:rPr lang="en-US" sz="1800" dirty="0"/>
              <a:t>Helped organize several local chaplain groups. Trained numerous chaplains. </a:t>
            </a:r>
          </a:p>
          <a:p>
            <a:r>
              <a:rPr lang="en-US" sz="1800" dirty="0"/>
              <a:t>Over </a:t>
            </a:r>
            <a:r>
              <a:rPr lang="en-US" sz="1800" dirty="0" smtClean="0"/>
              <a:t>19+ </a:t>
            </a:r>
            <a:r>
              <a:rPr lang="en-US" sz="1800" dirty="0"/>
              <a:t>years experience in emergency personnel chaplaincy.</a:t>
            </a:r>
          </a:p>
          <a:p>
            <a:r>
              <a:rPr lang="en-US" sz="1800" dirty="0"/>
              <a:t>Aided mass casualty CISM at Wedgewood Baptist Church, Jarrell, Texas, Bastrop fires, West Explosion, and  Katrina Hurricane.</a:t>
            </a:r>
          </a:p>
          <a:p>
            <a:r>
              <a:rPr lang="en-US" sz="1800" dirty="0"/>
              <a:t>Served or serving as chaplain for over 30 Police , Fire, EMS,  Military, &amp; Communication Centers in Bell County, Texas.</a:t>
            </a:r>
          </a:p>
          <a:p>
            <a:r>
              <a:rPr lang="en-US" sz="1800" dirty="0"/>
              <a:t>Licensed Minister to First Responders Fellowship</a:t>
            </a:r>
          </a:p>
          <a:p>
            <a:r>
              <a:rPr lang="en-US" sz="1800" dirty="0"/>
              <a:t>Husband, Father &amp; Grandfather</a:t>
            </a:r>
          </a:p>
        </p:txBody>
      </p:sp>
    </p:spTree>
    <p:extLst>
      <p:ext uri="{BB962C8B-B14F-4D97-AF65-F5344CB8AC3E}">
        <p14:creationId xmlns:p14="http://schemas.microsoft.com/office/powerpoint/2010/main" val="37621013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Day</a:t>
            </a:r>
            <a:endParaRPr lang="en-US" dirty="0"/>
          </a:p>
        </p:txBody>
      </p:sp>
      <p:sp>
        <p:nvSpPr>
          <p:cNvPr id="3" name="Content Placeholder 2"/>
          <p:cNvSpPr>
            <a:spLocks noGrp="1"/>
          </p:cNvSpPr>
          <p:nvPr>
            <p:ph idx="1"/>
          </p:nvPr>
        </p:nvSpPr>
        <p:spPr>
          <a:xfrm>
            <a:off x="457200" y="1371600"/>
            <a:ext cx="8229600" cy="5181600"/>
          </a:xfrm>
        </p:spPr>
        <p:txBody>
          <a:bodyPr>
            <a:normAutofit/>
          </a:bodyPr>
          <a:lstStyle/>
          <a:p>
            <a:r>
              <a:rPr lang="en-US" dirty="0" smtClean="0"/>
              <a:t>  </a:t>
            </a:r>
            <a:r>
              <a:rPr lang="en-US" dirty="0" smtClean="0">
                <a:solidFill>
                  <a:srgbClr val="FF0000"/>
                </a:solidFill>
              </a:rPr>
              <a:t>Our day has its regular ups &amp; downs with stress &amp; emotion.</a:t>
            </a:r>
          </a:p>
          <a:p>
            <a:r>
              <a:rPr lang="en-US" dirty="0" smtClean="0"/>
              <a:t>We oversleep</a:t>
            </a:r>
          </a:p>
          <a:p>
            <a:r>
              <a:rPr lang="en-US" dirty="0" smtClean="0"/>
              <a:t>Getting kids off to school</a:t>
            </a:r>
          </a:p>
          <a:p>
            <a:r>
              <a:rPr lang="en-US" dirty="0" smtClean="0"/>
              <a:t>Getting to work</a:t>
            </a:r>
          </a:p>
          <a:p>
            <a:r>
              <a:rPr lang="en-US" dirty="0" smtClean="0"/>
              <a:t>Getting caught in traffic</a:t>
            </a:r>
          </a:p>
          <a:p>
            <a:r>
              <a:rPr lang="en-US" dirty="0" smtClean="0"/>
              <a:t>Car will not start</a:t>
            </a:r>
          </a:p>
          <a:p>
            <a:r>
              <a:rPr lang="en-US" dirty="0" smtClean="0"/>
              <a:t>Crazy drivers on the road</a:t>
            </a:r>
          </a:p>
          <a:p>
            <a:r>
              <a:rPr lang="en-US" dirty="0" smtClean="0"/>
              <a:t>Uncaring boss</a:t>
            </a:r>
            <a:endParaRPr lang="en-US" dirty="0"/>
          </a:p>
        </p:txBody>
      </p:sp>
    </p:spTree>
    <p:extLst>
      <p:ext uri="{BB962C8B-B14F-4D97-AF65-F5344CB8AC3E}">
        <p14:creationId xmlns:p14="http://schemas.microsoft.com/office/powerpoint/2010/main" val="7929348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en-US" dirty="0"/>
          </a:p>
        </p:txBody>
      </p:sp>
      <p:sp>
        <p:nvSpPr>
          <p:cNvPr id="3" name="Content Placeholder 2"/>
          <p:cNvSpPr>
            <a:spLocks noGrp="1"/>
          </p:cNvSpPr>
          <p:nvPr>
            <p:ph idx="1"/>
          </p:nvPr>
        </p:nvSpPr>
        <p:spPr>
          <a:xfrm>
            <a:off x="457200" y="1219200"/>
            <a:ext cx="8229600" cy="5410200"/>
          </a:xfrm>
        </p:spPr>
        <p:txBody>
          <a:bodyPr>
            <a:normAutofit fontScale="92500" lnSpcReduction="10000"/>
          </a:bodyPr>
          <a:lstStyle/>
          <a:p>
            <a:r>
              <a:rPr lang="en-US" dirty="0" smtClean="0"/>
              <a:t>An early use of the term was cited in 1981 in the US document on immigration policy.</a:t>
            </a:r>
          </a:p>
          <a:p>
            <a:r>
              <a:rPr lang="en-US" dirty="0" smtClean="0"/>
              <a:t> In the 1990s, the media used it to classify the public’s lack of patience. They were reporting on the homeless people.</a:t>
            </a:r>
          </a:p>
          <a:p>
            <a:r>
              <a:rPr lang="en-US" dirty="0" smtClean="0"/>
              <a:t>Also in 1992 when a subject named </a:t>
            </a:r>
            <a:r>
              <a:rPr lang="en-US" dirty="0" err="1" smtClean="0"/>
              <a:t>Joinson</a:t>
            </a:r>
            <a:r>
              <a:rPr lang="en-US" dirty="0" smtClean="0"/>
              <a:t> used the term in a magazine speaking of nurses dealing with hospital emergencies</a:t>
            </a:r>
          </a:p>
          <a:p>
            <a:r>
              <a:rPr lang="en-US" dirty="0" smtClean="0"/>
              <a:t>Referred to as “the cost of caring”.</a:t>
            </a:r>
          </a:p>
          <a:p>
            <a:r>
              <a:rPr lang="en-US" dirty="0" smtClean="0"/>
              <a:t>Professor Charles </a:t>
            </a:r>
            <a:r>
              <a:rPr lang="en-US" dirty="0" err="1" smtClean="0"/>
              <a:t>Figley</a:t>
            </a:r>
            <a:r>
              <a:rPr lang="en-US" dirty="0" smtClean="0"/>
              <a:t> called it secondary victimization in 1982, but by 1983 </a:t>
            </a:r>
            <a:r>
              <a:rPr lang="en-US" dirty="0" err="1" smtClean="0"/>
              <a:t>retermed</a:t>
            </a:r>
            <a:r>
              <a:rPr lang="en-US" dirty="0" smtClean="0"/>
              <a:t> it as secondary Traumatic stress.</a:t>
            </a:r>
          </a:p>
          <a:p>
            <a:endParaRPr lang="en-US" dirty="0"/>
          </a:p>
        </p:txBody>
      </p:sp>
    </p:spTree>
    <p:extLst>
      <p:ext uri="{BB962C8B-B14F-4D97-AF65-F5344CB8AC3E}">
        <p14:creationId xmlns:p14="http://schemas.microsoft.com/office/powerpoint/2010/main" val="18346717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History</a:t>
            </a:r>
            <a:endParaRPr lang="en-US" dirty="0"/>
          </a:p>
        </p:txBody>
      </p:sp>
      <p:sp>
        <p:nvSpPr>
          <p:cNvPr id="3" name="Content Placeholder 2"/>
          <p:cNvSpPr>
            <a:spLocks noGrp="1"/>
          </p:cNvSpPr>
          <p:nvPr>
            <p:ph idx="1"/>
          </p:nvPr>
        </p:nvSpPr>
        <p:spPr>
          <a:xfrm>
            <a:off x="457200" y="1143000"/>
            <a:ext cx="8229600" cy="5334000"/>
          </a:xfrm>
        </p:spPr>
        <p:txBody>
          <a:bodyPr/>
          <a:lstStyle/>
          <a:p>
            <a:r>
              <a:rPr lang="en-US" dirty="0" smtClean="0"/>
              <a:t>Later called Vicarious Traumatization</a:t>
            </a:r>
          </a:p>
          <a:p>
            <a:r>
              <a:rPr lang="en-US" dirty="0" smtClean="0"/>
              <a:t>Then it became secondary survivor</a:t>
            </a:r>
          </a:p>
          <a:p>
            <a:r>
              <a:rPr lang="en-US" dirty="0" smtClean="0"/>
              <a:t>Some later called it burnout</a:t>
            </a:r>
          </a:p>
          <a:p>
            <a:r>
              <a:rPr lang="en-US" dirty="0" smtClean="0"/>
              <a:t>It was given a label by some in later years as Secondary Traumatic Stress Disorder (Sound familiar)</a:t>
            </a:r>
          </a:p>
          <a:p>
            <a:endParaRPr lang="en-US" dirty="0"/>
          </a:p>
        </p:txBody>
      </p:sp>
    </p:spTree>
    <p:extLst>
      <p:ext uri="{BB962C8B-B14F-4D97-AF65-F5344CB8AC3E}">
        <p14:creationId xmlns:p14="http://schemas.microsoft.com/office/powerpoint/2010/main" val="37552271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Initial Signs</a:t>
            </a:r>
            <a:endParaRPr lang="en-US" dirty="0"/>
          </a:p>
        </p:txBody>
      </p:sp>
      <p:sp>
        <p:nvSpPr>
          <p:cNvPr id="4" name="Content Placeholder 3"/>
          <p:cNvSpPr>
            <a:spLocks noGrp="1"/>
          </p:cNvSpPr>
          <p:nvPr>
            <p:ph idx="1"/>
          </p:nvPr>
        </p:nvSpPr>
        <p:spPr>
          <a:xfrm>
            <a:off x="457200" y="1371600"/>
            <a:ext cx="8229600" cy="5105400"/>
          </a:xfrm>
        </p:spPr>
        <p:txBody>
          <a:bodyPr>
            <a:normAutofit lnSpcReduction="10000"/>
          </a:bodyPr>
          <a:lstStyle/>
          <a:p>
            <a:r>
              <a:rPr lang="en-US" dirty="0" smtClean="0"/>
              <a:t>Struggling to function in your caregiving position.</a:t>
            </a:r>
          </a:p>
          <a:p>
            <a:r>
              <a:rPr lang="en-US" dirty="0" smtClean="0"/>
              <a:t>The physical and emotional you experience becomes heart wrenching. </a:t>
            </a:r>
          </a:p>
          <a:p>
            <a:r>
              <a:rPr lang="en-US" dirty="0" smtClean="0"/>
              <a:t>Secondary or Vicarious victimization</a:t>
            </a:r>
          </a:p>
          <a:p>
            <a:r>
              <a:rPr lang="en-US" dirty="0" smtClean="0"/>
              <a:t>Being vital asset to those in need seems allusive.</a:t>
            </a:r>
          </a:p>
          <a:p>
            <a:r>
              <a:rPr lang="en-US" dirty="0" smtClean="0"/>
              <a:t>Society’s disregard for the ones in need of a compassionate caregiver. </a:t>
            </a:r>
          </a:p>
          <a:p>
            <a:r>
              <a:rPr lang="en-US" dirty="0" smtClean="0"/>
              <a:t>Negative attitude prevailing in your nature.</a:t>
            </a:r>
            <a:endParaRPr lang="en-US" dirty="0"/>
          </a:p>
        </p:txBody>
      </p:sp>
    </p:spTree>
    <p:extLst>
      <p:ext uri="{BB962C8B-B14F-4D97-AF65-F5344CB8AC3E}">
        <p14:creationId xmlns:p14="http://schemas.microsoft.com/office/powerpoint/2010/main" val="17233764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Stages of Compassion Fatigue</a:t>
            </a:r>
            <a:endParaRPr lang="en-US" dirty="0"/>
          </a:p>
        </p:txBody>
      </p:sp>
      <p:sp>
        <p:nvSpPr>
          <p:cNvPr id="3" name="Content Placeholder 2"/>
          <p:cNvSpPr>
            <a:spLocks noGrp="1"/>
          </p:cNvSpPr>
          <p:nvPr>
            <p:ph idx="1"/>
          </p:nvPr>
        </p:nvSpPr>
        <p:spPr>
          <a:xfrm>
            <a:off x="304800" y="1447800"/>
            <a:ext cx="8610600" cy="5181600"/>
          </a:xfrm>
        </p:spPr>
        <p:txBody>
          <a:bodyPr>
            <a:normAutofit/>
          </a:bodyPr>
          <a:lstStyle/>
          <a:p>
            <a:pPr lvl="0"/>
            <a:r>
              <a:rPr lang="en-US" sz="3400" dirty="0" smtClean="0"/>
              <a:t>1) Eager </a:t>
            </a:r>
            <a:endParaRPr lang="en-US" sz="3400" dirty="0"/>
          </a:p>
          <a:p>
            <a:pPr lvl="0"/>
            <a:r>
              <a:rPr lang="en-US" sz="3400" dirty="0" smtClean="0"/>
              <a:t>2) Disgruntled</a:t>
            </a:r>
            <a:endParaRPr lang="en-US" sz="3400" dirty="0"/>
          </a:p>
          <a:p>
            <a:pPr lvl="0"/>
            <a:r>
              <a:rPr lang="en-US" sz="3400" dirty="0" smtClean="0"/>
              <a:t>3) Withdrawn</a:t>
            </a:r>
            <a:endParaRPr lang="en-US" sz="3400" dirty="0"/>
          </a:p>
          <a:p>
            <a:pPr lvl="0"/>
            <a:r>
              <a:rPr lang="en-US" sz="3400" dirty="0" smtClean="0"/>
              <a:t>4) Overwhelmed</a:t>
            </a:r>
            <a:endParaRPr lang="en-US" sz="3400" dirty="0"/>
          </a:p>
          <a:p>
            <a:pPr lvl="0"/>
            <a:r>
              <a:rPr lang="en-US" sz="3400" dirty="0" smtClean="0"/>
              <a:t>5) Alternative</a:t>
            </a:r>
            <a:endParaRPr lang="en-US" sz="3400" dirty="0"/>
          </a:p>
          <a:p>
            <a:endParaRPr lang="en-US" dirty="0"/>
          </a:p>
        </p:txBody>
      </p:sp>
    </p:spTree>
    <p:extLst>
      <p:ext uri="{BB962C8B-B14F-4D97-AF65-F5344CB8AC3E}">
        <p14:creationId xmlns:p14="http://schemas.microsoft.com/office/powerpoint/2010/main" val="40186304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b="1" dirty="0" smtClean="0">
                <a:solidFill>
                  <a:srgbClr val="FF0000"/>
                </a:solidFill>
              </a:rPr>
              <a:t/>
            </a:r>
            <a:br>
              <a:rPr lang="en-US" sz="6600" b="1" dirty="0" smtClean="0">
                <a:solidFill>
                  <a:srgbClr val="FF0000"/>
                </a:solidFill>
              </a:rPr>
            </a:br>
            <a:r>
              <a:rPr lang="en-US" sz="6600" b="1" dirty="0" smtClean="0">
                <a:solidFill>
                  <a:srgbClr val="FF0000"/>
                </a:solidFill>
              </a:rPr>
              <a:t>Eager</a:t>
            </a:r>
            <a:r>
              <a:rPr lang="en-US" sz="6600" dirty="0">
                <a:solidFill>
                  <a:srgbClr val="FF0000"/>
                </a:solidFill>
              </a:rPr>
              <a:t/>
            </a:r>
            <a:br>
              <a:rPr lang="en-US" sz="6600" dirty="0">
                <a:solidFill>
                  <a:srgbClr val="FF0000"/>
                </a:solidFill>
              </a:rPr>
            </a:br>
            <a:endParaRPr lang="en-US" sz="6600" dirty="0"/>
          </a:p>
        </p:txBody>
      </p:sp>
      <p:sp>
        <p:nvSpPr>
          <p:cNvPr id="3" name="Content Placeholder 2"/>
          <p:cNvSpPr>
            <a:spLocks noGrp="1"/>
          </p:cNvSpPr>
          <p:nvPr>
            <p:ph idx="1"/>
          </p:nvPr>
        </p:nvSpPr>
        <p:spPr/>
        <p:txBody>
          <a:bodyPr/>
          <a:lstStyle/>
          <a:p>
            <a:pPr marL="0" indent="0">
              <a:buNone/>
            </a:pPr>
            <a:endParaRPr lang="en-US" dirty="0">
              <a:solidFill>
                <a:srgbClr val="FF0000"/>
              </a:solidFill>
            </a:endParaRPr>
          </a:p>
          <a:p>
            <a:r>
              <a:rPr lang="en-US" dirty="0"/>
              <a:t>   Committed, compassionate, involved, problem solving, enthusiasm, always there</a:t>
            </a:r>
          </a:p>
          <a:p>
            <a:endParaRPr lang="en-US" dirty="0"/>
          </a:p>
        </p:txBody>
      </p:sp>
    </p:spTree>
    <p:extLst>
      <p:ext uri="{BB962C8B-B14F-4D97-AF65-F5344CB8AC3E}">
        <p14:creationId xmlns:p14="http://schemas.microsoft.com/office/powerpoint/2010/main" val="29915682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 </a:t>
            </a:r>
            <a:r>
              <a:rPr lang="en-US" b="1" dirty="0">
                <a:solidFill>
                  <a:srgbClr val="FF0000"/>
                </a:solidFill>
              </a:rPr>
              <a:t>Disgruntled</a:t>
            </a:r>
            <a:endParaRPr lang="en-US" dirty="0"/>
          </a:p>
        </p:txBody>
      </p:sp>
      <p:sp>
        <p:nvSpPr>
          <p:cNvPr id="3" name="Content Placeholder 2"/>
          <p:cNvSpPr>
            <a:spLocks noGrp="1"/>
          </p:cNvSpPr>
          <p:nvPr>
            <p:ph idx="1"/>
          </p:nvPr>
        </p:nvSpPr>
        <p:spPr/>
        <p:txBody>
          <a:bodyPr/>
          <a:lstStyle/>
          <a:p>
            <a:r>
              <a:rPr lang="en-US" dirty="0"/>
              <a:t> Taking </a:t>
            </a:r>
            <a:r>
              <a:rPr lang="en-US" dirty="0" smtClean="0"/>
              <a:t>short </a:t>
            </a:r>
            <a:r>
              <a:rPr lang="en-US" dirty="0"/>
              <a:t>cuts, mocking, avoiding those you there to help, mistakes, lapses of concentrating, distancing from others</a:t>
            </a:r>
          </a:p>
        </p:txBody>
      </p:sp>
    </p:spTree>
    <p:extLst>
      <p:ext uri="{BB962C8B-B14F-4D97-AF65-F5344CB8AC3E}">
        <p14:creationId xmlns:p14="http://schemas.microsoft.com/office/powerpoint/2010/main" val="13280598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
            </a:r>
            <a:br>
              <a:rPr lang="en-US" b="1" dirty="0" smtClean="0">
                <a:solidFill>
                  <a:srgbClr val="FF0000"/>
                </a:solidFill>
              </a:rPr>
            </a:br>
            <a:r>
              <a:rPr lang="en-US" sz="6700" b="1" dirty="0" smtClean="0">
                <a:solidFill>
                  <a:srgbClr val="FF0000"/>
                </a:solidFill>
              </a:rPr>
              <a:t>Withdrawn</a:t>
            </a:r>
            <a:r>
              <a:rPr lang="en-US" dirty="0">
                <a:solidFill>
                  <a:srgbClr val="FF0000"/>
                </a:solidFill>
              </a:rPr>
              <a:t/>
            </a:r>
            <a:br>
              <a:rPr lang="en-US" dirty="0">
                <a:solidFill>
                  <a:srgbClr val="FF0000"/>
                </a:solidFill>
              </a:rPr>
            </a:br>
            <a:endParaRPr lang="en-US" dirty="0"/>
          </a:p>
        </p:txBody>
      </p:sp>
      <p:sp>
        <p:nvSpPr>
          <p:cNvPr id="3" name="Content Placeholder 2"/>
          <p:cNvSpPr>
            <a:spLocks noGrp="1"/>
          </p:cNvSpPr>
          <p:nvPr>
            <p:ph idx="1"/>
          </p:nvPr>
        </p:nvSpPr>
        <p:spPr/>
        <p:txBody>
          <a:bodyPr/>
          <a:lstStyle/>
          <a:p>
            <a:r>
              <a:rPr lang="en-US" dirty="0"/>
              <a:t> Loss of enthusiasm, complaining, neglect of everything, clients are now irritating, avoidance of stress on us, tired, reclusive</a:t>
            </a:r>
          </a:p>
        </p:txBody>
      </p:sp>
    </p:spTree>
    <p:extLst>
      <p:ext uri="{BB962C8B-B14F-4D97-AF65-F5344CB8AC3E}">
        <p14:creationId xmlns:p14="http://schemas.microsoft.com/office/powerpoint/2010/main" val="4685076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
            </a:r>
            <a:br>
              <a:rPr lang="en-US" b="1" dirty="0" smtClean="0">
                <a:solidFill>
                  <a:srgbClr val="FF0000"/>
                </a:solidFill>
              </a:rPr>
            </a:br>
            <a:r>
              <a:rPr lang="en-US" b="1" dirty="0" smtClean="0">
                <a:solidFill>
                  <a:srgbClr val="FF0000"/>
                </a:solidFill>
              </a:rPr>
              <a:t>Overwhelmed</a:t>
            </a:r>
            <a:r>
              <a:rPr lang="en-US" dirty="0">
                <a:solidFill>
                  <a:srgbClr val="FF0000"/>
                </a:solidFill>
              </a:rPr>
              <a:t/>
            </a:r>
            <a:br>
              <a:rPr lang="en-US" dirty="0">
                <a:solidFill>
                  <a:srgbClr val="FF0000"/>
                </a:solidFill>
              </a:rPr>
            </a:br>
            <a:endParaRPr lang="en-US" dirty="0"/>
          </a:p>
        </p:txBody>
      </p:sp>
      <p:sp>
        <p:nvSpPr>
          <p:cNvPr id="3" name="Content Placeholder 2"/>
          <p:cNvSpPr>
            <a:spLocks noGrp="1"/>
          </p:cNvSpPr>
          <p:nvPr>
            <p:ph idx="1"/>
          </p:nvPr>
        </p:nvSpPr>
        <p:spPr/>
        <p:txBody>
          <a:bodyPr/>
          <a:lstStyle/>
          <a:p>
            <a:r>
              <a:rPr lang="en-US" dirty="0"/>
              <a:t> Hopelessness now anger, lack of patience, no time for fun</a:t>
            </a:r>
          </a:p>
        </p:txBody>
      </p:sp>
    </p:spTree>
    <p:extLst>
      <p:ext uri="{BB962C8B-B14F-4D97-AF65-F5344CB8AC3E}">
        <p14:creationId xmlns:p14="http://schemas.microsoft.com/office/powerpoint/2010/main" val="5550068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
            </a:r>
            <a:br>
              <a:rPr lang="en-US" b="1" dirty="0" smtClean="0">
                <a:solidFill>
                  <a:srgbClr val="FF0000"/>
                </a:solidFill>
              </a:rPr>
            </a:br>
            <a:r>
              <a:rPr lang="en-US" sz="6700" b="1" dirty="0" smtClean="0">
                <a:solidFill>
                  <a:srgbClr val="FF0000"/>
                </a:solidFill>
              </a:rPr>
              <a:t>Alternative</a:t>
            </a:r>
            <a:r>
              <a:rPr lang="en-US" sz="6700" dirty="0">
                <a:solidFill>
                  <a:srgbClr val="FF0000"/>
                </a:solidFill>
              </a:rPr>
              <a:t/>
            </a:r>
            <a:br>
              <a:rPr lang="en-US" sz="6700" dirty="0">
                <a:solidFill>
                  <a:srgbClr val="FF0000"/>
                </a:solidFill>
              </a:rPr>
            </a:br>
            <a:endParaRPr lang="en-US" sz="6700" dirty="0"/>
          </a:p>
        </p:txBody>
      </p:sp>
      <p:sp>
        <p:nvSpPr>
          <p:cNvPr id="3" name="Content Placeholder 2"/>
          <p:cNvSpPr>
            <a:spLocks noGrp="1"/>
          </p:cNvSpPr>
          <p:nvPr>
            <p:ph idx="1"/>
          </p:nvPr>
        </p:nvSpPr>
        <p:spPr/>
        <p:txBody>
          <a:bodyPr/>
          <a:lstStyle/>
          <a:p>
            <a:r>
              <a:rPr lang="en-US" dirty="0"/>
              <a:t>We have to make a decision. We can’t receive healing unless we are willing to help.</a:t>
            </a:r>
          </a:p>
          <a:p>
            <a:r>
              <a:rPr lang="en-US" dirty="0"/>
              <a:t>   We will: continue to decline in being overwhelmed &amp; leave profession, continue in downward decline health, &amp; reclusive downward spiral </a:t>
            </a:r>
            <a:r>
              <a:rPr lang="en-US" b="1" dirty="0"/>
              <a:t>or</a:t>
            </a:r>
            <a:endParaRPr lang="en-US" dirty="0"/>
          </a:p>
          <a:p>
            <a:r>
              <a:rPr lang="en-US" dirty="0"/>
              <a:t>  We can build our strength, resiliency, and renew ourselves.</a:t>
            </a:r>
          </a:p>
          <a:p>
            <a:endParaRPr lang="en-US" dirty="0"/>
          </a:p>
        </p:txBody>
      </p:sp>
    </p:spTree>
    <p:extLst>
      <p:ext uri="{BB962C8B-B14F-4D97-AF65-F5344CB8AC3E}">
        <p14:creationId xmlns:p14="http://schemas.microsoft.com/office/powerpoint/2010/main" val="3696841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Compassion Fatigue</a:t>
            </a:r>
            <a:br>
              <a:rPr lang="en-US" dirty="0" smtClean="0"/>
            </a:br>
            <a:r>
              <a:rPr lang="en-US" sz="2000" dirty="0" smtClean="0"/>
              <a:t>Objectives</a:t>
            </a:r>
            <a:endParaRPr lang="en-US" dirty="0"/>
          </a:p>
        </p:txBody>
      </p:sp>
      <p:sp>
        <p:nvSpPr>
          <p:cNvPr id="5" name="Content Placeholder 4"/>
          <p:cNvSpPr>
            <a:spLocks noGrp="1"/>
          </p:cNvSpPr>
          <p:nvPr>
            <p:ph idx="1"/>
          </p:nvPr>
        </p:nvSpPr>
        <p:spPr/>
        <p:txBody>
          <a:bodyPr>
            <a:normAutofit/>
          </a:bodyPr>
          <a:lstStyle/>
          <a:p>
            <a:r>
              <a:rPr lang="en-US" sz="2400" dirty="0" smtClean="0"/>
              <a:t>The student will learn the what Compassion Fatigue is.</a:t>
            </a:r>
          </a:p>
          <a:p>
            <a:r>
              <a:rPr lang="en-US" sz="2400" dirty="0" smtClean="0"/>
              <a:t>The student will learn how to recognize Compassion Fatigue.</a:t>
            </a:r>
          </a:p>
          <a:p>
            <a:r>
              <a:rPr lang="en-US" sz="2400" dirty="0" smtClean="0"/>
              <a:t>The student will learn the journey to healing.</a:t>
            </a:r>
          </a:p>
          <a:p>
            <a:r>
              <a:rPr lang="en-US" sz="2400" dirty="0" smtClean="0"/>
              <a:t>The student will learn steps to overcome Compassion Fatigue.</a:t>
            </a:r>
          </a:p>
          <a:p>
            <a:endParaRPr lang="en-US" sz="2400" dirty="0"/>
          </a:p>
        </p:txBody>
      </p:sp>
    </p:spTree>
    <p:extLst>
      <p:ext uri="{BB962C8B-B14F-4D97-AF65-F5344CB8AC3E}">
        <p14:creationId xmlns:p14="http://schemas.microsoft.com/office/powerpoint/2010/main" val="29957245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02362"/>
          </a:xfrm>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976" y="304800"/>
            <a:ext cx="8528824"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18772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a:t>
            </a:r>
            <a:r>
              <a:rPr lang="en-US" dirty="0" smtClean="0"/>
              <a:t>tatistics</a:t>
            </a:r>
            <a:endParaRPr lang="en-US" dirty="0"/>
          </a:p>
        </p:txBody>
      </p:sp>
      <p:sp>
        <p:nvSpPr>
          <p:cNvPr id="4" name="Content Placeholder 3"/>
          <p:cNvSpPr>
            <a:spLocks noGrp="1"/>
          </p:cNvSpPr>
          <p:nvPr>
            <p:ph idx="1"/>
          </p:nvPr>
        </p:nvSpPr>
        <p:spPr/>
        <p:txBody>
          <a:bodyPr/>
          <a:lstStyle/>
          <a:p>
            <a:r>
              <a:rPr lang="en-US" dirty="0" smtClean="0"/>
              <a:t>In 1995 studies showed 54 </a:t>
            </a:r>
            <a:r>
              <a:rPr lang="en-US" dirty="0"/>
              <a:t>percent of office-based physicians had experienced a time when they felt they no longer had any compassion left to give, even after a restful weekend</a:t>
            </a:r>
            <a:r>
              <a:rPr lang="en-US" dirty="0" smtClean="0"/>
              <a:t>.</a:t>
            </a:r>
          </a:p>
          <a:p>
            <a:r>
              <a:rPr lang="en-US" dirty="0" smtClean="0"/>
              <a:t>Compassion fatigue takes it toll not just on the professional, but also others in the workplace.</a:t>
            </a:r>
            <a:endParaRPr lang="en-US" dirty="0"/>
          </a:p>
        </p:txBody>
      </p:sp>
    </p:spTree>
    <p:extLst>
      <p:ext uri="{BB962C8B-B14F-4D97-AF65-F5344CB8AC3E}">
        <p14:creationId xmlns:p14="http://schemas.microsoft.com/office/powerpoint/2010/main" val="36573189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Quick Self Assessment</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96963943"/>
              </p:ext>
            </p:extLst>
          </p:nvPr>
        </p:nvGraphicFramePr>
        <p:xfrm>
          <a:off x="381000" y="1752600"/>
          <a:ext cx="8229600" cy="4786884"/>
        </p:xfrm>
        <a:graphic>
          <a:graphicData uri="http://schemas.openxmlformats.org/drawingml/2006/table">
            <a:tbl>
              <a:tblPr firstRow="1" firstCol="1" bandRow="1">
                <a:tableStyleId>{5C22544A-7EE6-4342-B048-85BDC9FD1C3A}</a:tableStyleId>
              </a:tblPr>
              <a:tblGrid>
                <a:gridCol w="8229600"/>
              </a:tblGrid>
              <a:tr h="0">
                <a:tc>
                  <a:txBody>
                    <a:bodyPr/>
                    <a:lstStyle/>
                    <a:p>
                      <a:pPr marL="0" marR="0">
                        <a:lnSpc>
                          <a:spcPct val="135000"/>
                        </a:lnSpc>
                        <a:spcBef>
                          <a:spcPts val="0"/>
                        </a:spcBef>
                        <a:spcAft>
                          <a:spcPts val="375"/>
                        </a:spcAft>
                      </a:pPr>
                      <a:r>
                        <a:rPr lang="en-US" sz="2400" dirty="0">
                          <a:effectLst/>
                        </a:rPr>
                        <a:t>Personal concerns commonly intrude on my professional role.</a:t>
                      </a:r>
                      <a:endParaRPr lang="en-US" sz="2400" dirty="0">
                        <a:effectLst/>
                        <a:latin typeface="Arial"/>
                        <a:ea typeface="Times New Roman"/>
                        <a:cs typeface="Times New Roman"/>
                      </a:endParaRPr>
                    </a:p>
                  </a:txBody>
                  <a:tcPr marL="19050" marR="19050" marT="19050" marB="19050"/>
                </a:tc>
              </a:tr>
              <a:tr h="0">
                <a:tc>
                  <a:txBody>
                    <a:bodyPr/>
                    <a:lstStyle/>
                    <a:p>
                      <a:pPr marL="0" marR="0">
                        <a:lnSpc>
                          <a:spcPct val="135000"/>
                        </a:lnSpc>
                        <a:spcBef>
                          <a:spcPts val="0"/>
                        </a:spcBef>
                        <a:spcAft>
                          <a:spcPts val="375"/>
                        </a:spcAft>
                      </a:pPr>
                      <a:r>
                        <a:rPr lang="en-US" sz="2400" dirty="0">
                          <a:effectLst/>
                        </a:rPr>
                        <a:t>My colleagues seem to lack understanding.</a:t>
                      </a:r>
                      <a:endParaRPr lang="en-US" sz="2400" dirty="0">
                        <a:effectLst/>
                        <a:latin typeface="Arial"/>
                        <a:ea typeface="Times New Roman"/>
                        <a:cs typeface="Times New Roman"/>
                      </a:endParaRPr>
                    </a:p>
                  </a:txBody>
                  <a:tcPr marL="19050" marR="19050" marT="19050" marB="19050"/>
                </a:tc>
              </a:tr>
              <a:tr h="0">
                <a:tc>
                  <a:txBody>
                    <a:bodyPr/>
                    <a:lstStyle/>
                    <a:p>
                      <a:pPr marL="0" marR="0">
                        <a:lnSpc>
                          <a:spcPct val="135000"/>
                        </a:lnSpc>
                        <a:spcBef>
                          <a:spcPts val="0"/>
                        </a:spcBef>
                        <a:spcAft>
                          <a:spcPts val="375"/>
                        </a:spcAft>
                      </a:pPr>
                      <a:r>
                        <a:rPr lang="en-US" sz="2400" dirty="0">
                          <a:effectLst/>
                        </a:rPr>
                        <a:t>I find even small changes enormously draining.</a:t>
                      </a:r>
                      <a:endParaRPr lang="en-US" sz="2400" dirty="0">
                        <a:effectLst/>
                        <a:latin typeface="Arial"/>
                        <a:ea typeface="Times New Roman"/>
                        <a:cs typeface="Times New Roman"/>
                      </a:endParaRPr>
                    </a:p>
                  </a:txBody>
                  <a:tcPr marL="19050" marR="19050" marT="19050" marB="19050"/>
                </a:tc>
              </a:tr>
              <a:tr h="0">
                <a:tc>
                  <a:txBody>
                    <a:bodyPr/>
                    <a:lstStyle/>
                    <a:p>
                      <a:pPr marL="0" marR="0">
                        <a:lnSpc>
                          <a:spcPct val="135000"/>
                        </a:lnSpc>
                        <a:spcBef>
                          <a:spcPts val="0"/>
                        </a:spcBef>
                        <a:spcAft>
                          <a:spcPts val="375"/>
                        </a:spcAft>
                      </a:pPr>
                      <a:r>
                        <a:rPr lang="en-US" sz="2400" dirty="0">
                          <a:effectLst/>
                        </a:rPr>
                        <a:t>I can't seem to recover quickly after association with trauma.</a:t>
                      </a:r>
                      <a:endParaRPr lang="en-US" sz="2400" dirty="0">
                        <a:effectLst/>
                        <a:latin typeface="Arial"/>
                        <a:ea typeface="Times New Roman"/>
                        <a:cs typeface="Times New Roman"/>
                      </a:endParaRPr>
                    </a:p>
                  </a:txBody>
                  <a:tcPr marL="19050" marR="19050" marT="19050" marB="19050"/>
                </a:tc>
              </a:tr>
              <a:tr h="0">
                <a:tc>
                  <a:txBody>
                    <a:bodyPr/>
                    <a:lstStyle/>
                    <a:p>
                      <a:pPr marL="0" marR="0">
                        <a:lnSpc>
                          <a:spcPct val="135000"/>
                        </a:lnSpc>
                        <a:spcBef>
                          <a:spcPts val="0"/>
                        </a:spcBef>
                        <a:spcAft>
                          <a:spcPts val="375"/>
                        </a:spcAft>
                      </a:pPr>
                      <a:r>
                        <a:rPr lang="en-US" sz="2400" dirty="0">
                          <a:effectLst/>
                        </a:rPr>
                        <a:t>Association with trauma affects me very deeply.</a:t>
                      </a:r>
                      <a:endParaRPr lang="en-US" sz="2400" dirty="0">
                        <a:effectLst/>
                        <a:latin typeface="Arial"/>
                        <a:ea typeface="Times New Roman"/>
                        <a:cs typeface="Times New Roman"/>
                      </a:endParaRPr>
                    </a:p>
                  </a:txBody>
                  <a:tcPr marL="19050" marR="19050" marT="19050" marB="19050"/>
                </a:tc>
              </a:tr>
              <a:tr h="0">
                <a:tc>
                  <a:txBody>
                    <a:bodyPr/>
                    <a:lstStyle/>
                    <a:p>
                      <a:pPr marL="0" marR="0">
                        <a:lnSpc>
                          <a:spcPct val="135000"/>
                        </a:lnSpc>
                        <a:spcBef>
                          <a:spcPts val="0"/>
                        </a:spcBef>
                        <a:spcAft>
                          <a:spcPts val="375"/>
                        </a:spcAft>
                      </a:pPr>
                      <a:r>
                        <a:rPr lang="en-US" sz="2400" dirty="0">
                          <a:effectLst/>
                        </a:rPr>
                        <a:t>My patients' stress affects me deeply.</a:t>
                      </a:r>
                      <a:endParaRPr lang="en-US" sz="2400" dirty="0">
                        <a:effectLst/>
                        <a:latin typeface="Arial"/>
                        <a:ea typeface="Times New Roman"/>
                        <a:cs typeface="Times New Roman"/>
                      </a:endParaRPr>
                    </a:p>
                  </a:txBody>
                  <a:tcPr marL="19050" marR="19050" marT="19050" marB="19050"/>
                </a:tc>
              </a:tr>
              <a:tr h="0">
                <a:tc>
                  <a:txBody>
                    <a:bodyPr/>
                    <a:lstStyle/>
                    <a:p>
                      <a:pPr marL="0" marR="0">
                        <a:lnSpc>
                          <a:spcPct val="135000"/>
                        </a:lnSpc>
                        <a:spcBef>
                          <a:spcPts val="0"/>
                        </a:spcBef>
                        <a:spcAft>
                          <a:spcPts val="375"/>
                        </a:spcAft>
                      </a:pPr>
                      <a:r>
                        <a:rPr lang="en-US" sz="2400" dirty="0">
                          <a:effectLst/>
                        </a:rPr>
                        <a:t>I have lost my sense of </a:t>
                      </a:r>
                      <a:r>
                        <a:rPr lang="en-US" sz="2400" dirty="0" smtClean="0">
                          <a:effectLst/>
                        </a:rPr>
                        <a:t>hope.</a:t>
                      </a:r>
                      <a:endParaRPr lang="en-US" sz="2400" dirty="0">
                        <a:effectLst/>
                        <a:latin typeface="Arial"/>
                        <a:ea typeface="Times New Roman"/>
                        <a:cs typeface="Times New Roman"/>
                      </a:endParaRPr>
                    </a:p>
                  </a:txBody>
                  <a:tcPr marL="19050" marR="19050" marT="19050" marB="19050"/>
                </a:tc>
              </a:tr>
              <a:tr h="0">
                <a:tc>
                  <a:txBody>
                    <a:bodyPr/>
                    <a:lstStyle/>
                    <a:p>
                      <a:pPr marL="0" marR="0">
                        <a:lnSpc>
                          <a:spcPct val="135000"/>
                        </a:lnSpc>
                        <a:spcBef>
                          <a:spcPts val="0"/>
                        </a:spcBef>
                        <a:spcAft>
                          <a:spcPts val="375"/>
                        </a:spcAft>
                      </a:pPr>
                      <a:r>
                        <a:rPr lang="en-US" sz="2400" dirty="0">
                          <a:effectLst/>
                        </a:rPr>
                        <a:t>I feel vulnerable all the </a:t>
                      </a:r>
                      <a:r>
                        <a:rPr lang="en-US" sz="2400" dirty="0" smtClean="0">
                          <a:effectLst/>
                        </a:rPr>
                        <a:t>time.</a:t>
                      </a:r>
                      <a:endParaRPr lang="en-US" sz="2400" dirty="0">
                        <a:effectLst/>
                        <a:latin typeface="Arial"/>
                        <a:ea typeface="Times New Roman"/>
                        <a:cs typeface="Times New Roman"/>
                      </a:endParaRPr>
                    </a:p>
                  </a:txBody>
                  <a:tcPr marL="19050" marR="19050" marT="19050" marB="19050"/>
                </a:tc>
              </a:tr>
              <a:tr h="0">
                <a:tc>
                  <a:txBody>
                    <a:bodyPr/>
                    <a:lstStyle/>
                    <a:p>
                      <a:pPr marL="0" marR="0">
                        <a:lnSpc>
                          <a:spcPct val="135000"/>
                        </a:lnSpc>
                        <a:spcBef>
                          <a:spcPts val="0"/>
                        </a:spcBef>
                        <a:spcAft>
                          <a:spcPts val="375"/>
                        </a:spcAft>
                      </a:pPr>
                      <a:r>
                        <a:rPr lang="en-US" sz="2400" dirty="0">
                          <a:effectLst/>
                        </a:rPr>
                        <a:t>I feel overwhelmed by unfinished personal business.</a:t>
                      </a:r>
                      <a:endParaRPr lang="en-US" sz="2400" dirty="0">
                        <a:effectLst/>
                        <a:latin typeface="Arial"/>
                        <a:ea typeface="Times New Roman"/>
                        <a:cs typeface="Times New Roman"/>
                      </a:endParaRPr>
                    </a:p>
                  </a:txBody>
                  <a:tcPr marL="19050" marR="19050" marT="19050" marB="19050"/>
                </a:tc>
              </a:tr>
            </a:tbl>
          </a:graphicData>
        </a:graphic>
      </p:graphicFrame>
    </p:spTree>
    <p:extLst>
      <p:ext uri="{BB962C8B-B14F-4D97-AF65-F5344CB8AC3E}">
        <p14:creationId xmlns:p14="http://schemas.microsoft.com/office/powerpoint/2010/main" val="9188703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126162"/>
          </a:xfrm>
        </p:spPr>
        <p:txBody>
          <a:bodyPr/>
          <a:lstStyle/>
          <a:p>
            <a:pPr marL="571500" indent="-571500" algn="l">
              <a:buFont typeface="Arial" pitchFamily="34" charset="0"/>
              <a:buChar char="•"/>
            </a:pPr>
            <a:r>
              <a:rPr lang="en-US" dirty="0" smtClean="0"/>
              <a:t>Answering yes to four or more may indicate compassion fatigue. </a:t>
            </a:r>
            <a:endParaRPr lang="en-US" dirty="0"/>
          </a:p>
        </p:txBody>
      </p:sp>
    </p:spTree>
    <p:extLst>
      <p:ext uri="{BB962C8B-B14F-4D97-AF65-F5344CB8AC3E}">
        <p14:creationId xmlns:p14="http://schemas.microsoft.com/office/powerpoint/2010/main" val="14419038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Self Assess</a:t>
            </a:r>
            <a:endParaRPr lang="en-US" dirty="0"/>
          </a:p>
        </p:txBody>
      </p:sp>
      <p:sp>
        <p:nvSpPr>
          <p:cNvPr id="4" name="Content Placeholder 3"/>
          <p:cNvSpPr>
            <a:spLocks noGrp="1"/>
          </p:cNvSpPr>
          <p:nvPr>
            <p:ph idx="1"/>
          </p:nvPr>
        </p:nvSpPr>
        <p:spPr/>
        <p:txBody>
          <a:bodyPr/>
          <a:lstStyle/>
          <a:p>
            <a:r>
              <a:rPr lang="en-US" dirty="0" smtClean="0"/>
              <a:t>Scrutinize your life</a:t>
            </a:r>
          </a:p>
          <a:p>
            <a:r>
              <a:rPr lang="en-US" dirty="0" smtClean="0"/>
              <a:t>Note things that cause you stress</a:t>
            </a:r>
          </a:p>
          <a:p>
            <a:r>
              <a:rPr lang="en-US" dirty="0" smtClean="0"/>
              <a:t>Note your reaction to that stress</a:t>
            </a:r>
          </a:p>
          <a:p>
            <a:r>
              <a:rPr lang="en-US" dirty="0" smtClean="0"/>
              <a:t>Avoid the same behavior</a:t>
            </a:r>
          </a:p>
          <a:p>
            <a:r>
              <a:rPr lang="en-US" dirty="0" smtClean="0"/>
              <a:t>Coping with chronic stress is more difficult with the more trauma in your past</a:t>
            </a:r>
          </a:p>
          <a:p>
            <a:r>
              <a:rPr lang="en-US" dirty="0" smtClean="0"/>
              <a:t>Increase your consciousness with certain triggers for your stress</a:t>
            </a:r>
            <a:endParaRPr lang="en-US" dirty="0"/>
          </a:p>
        </p:txBody>
      </p:sp>
    </p:spTree>
    <p:extLst>
      <p:ext uri="{BB962C8B-B14F-4D97-AF65-F5344CB8AC3E}">
        <p14:creationId xmlns:p14="http://schemas.microsoft.com/office/powerpoint/2010/main" val="27732722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lstStyle/>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821" y="152401"/>
            <a:ext cx="8557979"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19658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248400"/>
          </a:xfrm>
        </p:spPr>
        <p:txBody>
          <a:bodyPr>
            <a:normAutofit fontScale="92500" lnSpcReduction="20000"/>
          </a:bodyPr>
          <a:lstStyle/>
          <a:p>
            <a:r>
              <a:rPr lang="en-US" dirty="0" smtClean="0"/>
              <a:t> Compassion Fatigue are normal displays of chronic stress that result from the work that we do. </a:t>
            </a:r>
          </a:p>
          <a:p>
            <a:r>
              <a:rPr lang="en-US" dirty="0" smtClean="0"/>
              <a:t>We identify with those who are suffering. We allow ourselves to over identify with the others trauma. </a:t>
            </a:r>
          </a:p>
          <a:p>
            <a:r>
              <a:rPr lang="en-US" dirty="0" smtClean="0"/>
              <a:t>Likely these are people that have been caregivers all their lives, and have grown up that way. </a:t>
            </a:r>
          </a:p>
          <a:p>
            <a:r>
              <a:rPr lang="en-US" dirty="0" smtClean="0"/>
              <a:t>Unfortunately this care giving is done for others without regard for their own needs.</a:t>
            </a:r>
          </a:p>
          <a:p>
            <a:r>
              <a:rPr lang="en-US" dirty="0" smtClean="0"/>
              <a:t>A taxing nature of showing compassion for someone who’s suffering is continuous &amp; unsolvable.</a:t>
            </a:r>
          </a:p>
          <a:p>
            <a:r>
              <a:rPr lang="en-US" dirty="0" smtClean="0"/>
              <a:t>Or Continuous care giving trauma after trauma without properly caring for self</a:t>
            </a:r>
            <a:endParaRPr lang="en-US" dirty="0"/>
          </a:p>
        </p:txBody>
      </p:sp>
    </p:spTree>
    <p:extLst>
      <p:ext uri="{BB962C8B-B14F-4D97-AF65-F5344CB8AC3E}">
        <p14:creationId xmlns:p14="http://schemas.microsoft.com/office/powerpoint/2010/main" val="28146107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Symptoms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06938921"/>
              </p:ext>
            </p:extLst>
          </p:nvPr>
        </p:nvGraphicFramePr>
        <p:xfrm>
          <a:off x="152398" y="1219200"/>
          <a:ext cx="8991601" cy="5678424"/>
        </p:xfrm>
        <a:graphic>
          <a:graphicData uri="http://schemas.openxmlformats.org/drawingml/2006/table">
            <a:tbl>
              <a:tblPr firstRow="1" firstCol="1" bandRow="1">
                <a:tableStyleId>{5C22544A-7EE6-4342-B048-85BDC9FD1C3A}</a:tableStyleId>
              </a:tblPr>
              <a:tblGrid>
                <a:gridCol w="1413155"/>
                <a:gridCol w="1270430"/>
                <a:gridCol w="1312683"/>
                <a:gridCol w="1310806"/>
                <a:gridCol w="1325829"/>
                <a:gridCol w="1072306"/>
                <a:gridCol w="1286392"/>
              </a:tblGrid>
              <a:tr h="438912">
                <a:tc>
                  <a:txBody>
                    <a:bodyPr/>
                    <a:lstStyle/>
                    <a:p>
                      <a:pPr marL="0" marR="0">
                        <a:lnSpc>
                          <a:spcPct val="115000"/>
                        </a:lnSpc>
                        <a:spcBef>
                          <a:spcPts val="0"/>
                        </a:spcBef>
                        <a:spcAft>
                          <a:spcPts val="0"/>
                        </a:spcAft>
                      </a:pPr>
                      <a:r>
                        <a:rPr lang="en-US" sz="1800" dirty="0">
                          <a:effectLst/>
                        </a:rPr>
                        <a:t>Cognitive</a:t>
                      </a:r>
                      <a:endParaRPr lang="en-US" sz="18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800" dirty="0">
                          <a:effectLst/>
                        </a:rPr>
                        <a:t>Emotional </a:t>
                      </a:r>
                      <a:endParaRPr lang="en-US" sz="18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800" dirty="0">
                          <a:effectLst/>
                        </a:rPr>
                        <a:t>Behavioral</a:t>
                      </a:r>
                      <a:endParaRPr lang="en-US" sz="18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800" dirty="0">
                          <a:effectLst/>
                        </a:rPr>
                        <a:t>Spiritual</a:t>
                      </a:r>
                      <a:endParaRPr lang="en-US" sz="18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800" dirty="0">
                          <a:effectLst/>
                        </a:rPr>
                        <a:t>Personal Relations</a:t>
                      </a:r>
                      <a:endParaRPr lang="en-US" sz="18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800" dirty="0">
                          <a:effectLst/>
                        </a:rPr>
                        <a:t>Physical</a:t>
                      </a:r>
                      <a:endParaRPr lang="en-US" sz="18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600" dirty="0">
                          <a:effectLst/>
                        </a:rPr>
                        <a:t>Work Performance</a:t>
                      </a:r>
                      <a:endParaRPr lang="en-US" sz="1600" dirty="0">
                        <a:effectLst/>
                        <a:latin typeface="Calibri"/>
                        <a:ea typeface="Calibri"/>
                        <a:cs typeface="Times New Roman"/>
                      </a:endParaRPr>
                    </a:p>
                  </a:txBody>
                  <a:tcPr marL="64401" marR="64401" marT="0" marB="0"/>
                </a:tc>
              </a:tr>
              <a:tr h="5047488">
                <a:tc>
                  <a:txBody>
                    <a:bodyPr/>
                    <a:lstStyle/>
                    <a:p>
                      <a:pPr marL="0" marR="0">
                        <a:lnSpc>
                          <a:spcPct val="115000"/>
                        </a:lnSpc>
                        <a:spcBef>
                          <a:spcPts val="0"/>
                        </a:spcBef>
                        <a:spcAft>
                          <a:spcPts val="0"/>
                        </a:spcAft>
                      </a:pPr>
                      <a:r>
                        <a:rPr lang="en-US" sz="1000">
                          <a:effectLst/>
                        </a:rPr>
                        <a:t>Lessoned concentration</a:t>
                      </a:r>
                    </a:p>
                    <a:p>
                      <a:pPr marL="0" marR="0">
                        <a:lnSpc>
                          <a:spcPct val="115000"/>
                        </a:lnSpc>
                        <a:spcBef>
                          <a:spcPts val="0"/>
                        </a:spcBef>
                        <a:spcAft>
                          <a:spcPts val="0"/>
                        </a:spcAft>
                      </a:pPr>
                      <a:r>
                        <a:rPr lang="en-US" sz="1000">
                          <a:effectLst/>
                        </a:rPr>
                        <a:t>Decreased self-esteem</a:t>
                      </a:r>
                    </a:p>
                    <a:p>
                      <a:pPr marL="0" marR="0">
                        <a:lnSpc>
                          <a:spcPct val="115000"/>
                        </a:lnSpc>
                        <a:spcBef>
                          <a:spcPts val="0"/>
                        </a:spcBef>
                        <a:spcAft>
                          <a:spcPts val="0"/>
                        </a:spcAft>
                      </a:pPr>
                      <a:r>
                        <a:rPr lang="en-US" sz="1000">
                          <a:effectLst/>
                        </a:rPr>
                        <a:t>Apathy</a:t>
                      </a:r>
                    </a:p>
                    <a:p>
                      <a:pPr marL="0" marR="0">
                        <a:lnSpc>
                          <a:spcPct val="115000"/>
                        </a:lnSpc>
                        <a:spcBef>
                          <a:spcPts val="0"/>
                        </a:spcBef>
                        <a:spcAft>
                          <a:spcPts val="0"/>
                        </a:spcAft>
                      </a:pPr>
                      <a:r>
                        <a:rPr lang="en-US" sz="1000">
                          <a:effectLst/>
                        </a:rPr>
                        <a:t>Rigidity</a:t>
                      </a:r>
                    </a:p>
                    <a:p>
                      <a:pPr marL="0" marR="0">
                        <a:lnSpc>
                          <a:spcPct val="115000"/>
                        </a:lnSpc>
                        <a:spcBef>
                          <a:spcPts val="0"/>
                        </a:spcBef>
                        <a:spcAft>
                          <a:spcPts val="0"/>
                        </a:spcAft>
                      </a:pPr>
                      <a:r>
                        <a:rPr lang="en-US" sz="1000">
                          <a:effectLst/>
                        </a:rPr>
                        <a:t>Disorientation</a:t>
                      </a:r>
                    </a:p>
                    <a:p>
                      <a:pPr marL="0" marR="0">
                        <a:lnSpc>
                          <a:spcPct val="115000"/>
                        </a:lnSpc>
                        <a:spcBef>
                          <a:spcPts val="0"/>
                        </a:spcBef>
                        <a:spcAft>
                          <a:spcPts val="0"/>
                        </a:spcAft>
                      </a:pPr>
                      <a:r>
                        <a:rPr lang="en-US" sz="1000">
                          <a:effectLst/>
                        </a:rPr>
                        <a:t>Perfectionism</a:t>
                      </a:r>
                    </a:p>
                    <a:p>
                      <a:pPr marL="0" marR="0">
                        <a:lnSpc>
                          <a:spcPct val="115000"/>
                        </a:lnSpc>
                        <a:spcBef>
                          <a:spcPts val="0"/>
                        </a:spcBef>
                        <a:spcAft>
                          <a:spcPts val="0"/>
                        </a:spcAft>
                      </a:pPr>
                      <a:r>
                        <a:rPr lang="en-US" sz="1000">
                          <a:effectLst/>
                        </a:rPr>
                        <a:t>Preoccupation with trauma</a:t>
                      </a:r>
                    </a:p>
                    <a:p>
                      <a:pPr marL="0" marR="0">
                        <a:lnSpc>
                          <a:spcPct val="115000"/>
                        </a:lnSpc>
                        <a:spcBef>
                          <a:spcPts val="0"/>
                        </a:spcBef>
                        <a:spcAft>
                          <a:spcPts val="0"/>
                        </a:spcAft>
                      </a:pPr>
                      <a:r>
                        <a:rPr lang="en-US" sz="1000">
                          <a:effectLst/>
                        </a:rPr>
                        <a:t>Minimization</a:t>
                      </a:r>
                    </a:p>
                    <a:p>
                      <a:pPr marL="0" marR="0">
                        <a:lnSpc>
                          <a:spcPct val="115000"/>
                        </a:lnSpc>
                        <a:spcBef>
                          <a:spcPts val="0"/>
                        </a:spcBef>
                        <a:spcAft>
                          <a:spcPts val="0"/>
                        </a:spcAft>
                      </a:pPr>
                      <a:r>
                        <a:rPr lang="en-US" sz="1000">
                          <a:effectLst/>
                        </a:rPr>
                        <a:t>Thoughts of harm to self or others</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dirty="0">
                          <a:effectLst/>
                        </a:rPr>
                        <a:t>Powerless </a:t>
                      </a:r>
                    </a:p>
                    <a:p>
                      <a:pPr marL="0" marR="0">
                        <a:lnSpc>
                          <a:spcPct val="115000"/>
                        </a:lnSpc>
                        <a:spcBef>
                          <a:spcPts val="0"/>
                        </a:spcBef>
                        <a:spcAft>
                          <a:spcPts val="0"/>
                        </a:spcAft>
                      </a:pPr>
                      <a:r>
                        <a:rPr lang="en-US" sz="1000" dirty="0">
                          <a:effectLst/>
                        </a:rPr>
                        <a:t>Anxiety</a:t>
                      </a:r>
                    </a:p>
                    <a:p>
                      <a:pPr marL="0" marR="0">
                        <a:lnSpc>
                          <a:spcPct val="115000"/>
                        </a:lnSpc>
                        <a:spcBef>
                          <a:spcPts val="0"/>
                        </a:spcBef>
                        <a:spcAft>
                          <a:spcPts val="0"/>
                        </a:spcAft>
                      </a:pPr>
                      <a:r>
                        <a:rPr lang="en-US" sz="1000" dirty="0">
                          <a:effectLst/>
                        </a:rPr>
                        <a:t>Guilt</a:t>
                      </a:r>
                    </a:p>
                    <a:p>
                      <a:pPr marL="0" marR="0">
                        <a:lnSpc>
                          <a:spcPct val="115000"/>
                        </a:lnSpc>
                        <a:spcBef>
                          <a:spcPts val="0"/>
                        </a:spcBef>
                        <a:spcAft>
                          <a:spcPts val="0"/>
                        </a:spcAft>
                      </a:pPr>
                      <a:r>
                        <a:rPr lang="en-US" sz="1000" dirty="0">
                          <a:effectLst/>
                        </a:rPr>
                        <a:t>Anger</a:t>
                      </a:r>
                    </a:p>
                    <a:p>
                      <a:pPr marL="0" marR="0">
                        <a:lnSpc>
                          <a:spcPct val="115000"/>
                        </a:lnSpc>
                        <a:spcBef>
                          <a:spcPts val="0"/>
                        </a:spcBef>
                        <a:spcAft>
                          <a:spcPts val="0"/>
                        </a:spcAft>
                      </a:pPr>
                      <a:r>
                        <a:rPr lang="en-US" sz="1000" dirty="0">
                          <a:effectLst/>
                        </a:rPr>
                        <a:t>Shut down</a:t>
                      </a:r>
                    </a:p>
                    <a:p>
                      <a:pPr marL="0" marR="0">
                        <a:lnSpc>
                          <a:spcPct val="115000"/>
                        </a:lnSpc>
                        <a:spcBef>
                          <a:spcPts val="0"/>
                        </a:spcBef>
                        <a:spcAft>
                          <a:spcPts val="0"/>
                        </a:spcAft>
                      </a:pPr>
                      <a:r>
                        <a:rPr lang="en-US" sz="1000" dirty="0">
                          <a:effectLst/>
                        </a:rPr>
                        <a:t>Numbness</a:t>
                      </a:r>
                    </a:p>
                    <a:p>
                      <a:pPr marL="0" marR="0">
                        <a:lnSpc>
                          <a:spcPct val="115000"/>
                        </a:lnSpc>
                        <a:spcBef>
                          <a:spcPts val="0"/>
                        </a:spcBef>
                        <a:spcAft>
                          <a:spcPts val="0"/>
                        </a:spcAft>
                      </a:pPr>
                      <a:r>
                        <a:rPr lang="en-US" sz="1000" dirty="0">
                          <a:effectLst/>
                        </a:rPr>
                        <a:t>Fear</a:t>
                      </a:r>
                    </a:p>
                    <a:p>
                      <a:pPr marL="0" marR="0">
                        <a:lnSpc>
                          <a:spcPct val="115000"/>
                        </a:lnSpc>
                        <a:spcBef>
                          <a:spcPts val="0"/>
                        </a:spcBef>
                        <a:spcAft>
                          <a:spcPts val="0"/>
                        </a:spcAft>
                      </a:pPr>
                      <a:r>
                        <a:rPr lang="en-US" sz="1000" dirty="0">
                          <a:effectLst/>
                        </a:rPr>
                        <a:t>Helplessness</a:t>
                      </a:r>
                    </a:p>
                    <a:p>
                      <a:pPr marL="0" marR="0">
                        <a:lnSpc>
                          <a:spcPct val="115000"/>
                        </a:lnSpc>
                        <a:spcBef>
                          <a:spcPts val="0"/>
                        </a:spcBef>
                        <a:spcAft>
                          <a:spcPts val="0"/>
                        </a:spcAft>
                      </a:pPr>
                      <a:r>
                        <a:rPr lang="en-US" sz="1000" dirty="0">
                          <a:effectLst/>
                        </a:rPr>
                        <a:t>Sadness</a:t>
                      </a:r>
                    </a:p>
                    <a:p>
                      <a:pPr marL="0" marR="0">
                        <a:lnSpc>
                          <a:spcPct val="115000"/>
                        </a:lnSpc>
                        <a:spcBef>
                          <a:spcPts val="0"/>
                        </a:spcBef>
                        <a:spcAft>
                          <a:spcPts val="0"/>
                        </a:spcAft>
                      </a:pPr>
                      <a:r>
                        <a:rPr lang="en-US" sz="1000" dirty="0">
                          <a:effectLst/>
                        </a:rPr>
                        <a:t>Depression</a:t>
                      </a:r>
                    </a:p>
                    <a:p>
                      <a:pPr marL="0" marR="0">
                        <a:lnSpc>
                          <a:spcPct val="115000"/>
                        </a:lnSpc>
                        <a:spcBef>
                          <a:spcPts val="0"/>
                        </a:spcBef>
                        <a:spcAft>
                          <a:spcPts val="0"/>
                        </a:spcAft>
                      </a:pPr>
                      <a:r>
                        <a:rPr lang="en-US" sz="1000" dirty="0">
                          <a:effectLst/>
                        </a:rPr>
                        <a:t>Emotional roller coaster</a:t>
                      </a:r>
                    </a:p>
                    <a:p>
                      <a:pPr marL="0" marR="0">
                        <a:lnSpc>
                          <a:spcPct val="115000"/>
                        </a:lnSpc>
                        <a:spcBef>
                          <a:spcPts val="0"/>
                        </a:spcBef>
                        <a:spcAft>
                          <a:spcPts val="0"/>
                        </a:spcAft>
                      </a:pPr>
                      <a:r>
                        <a:rPr lang="en-US" sz="1000" dirty="0">
                          <a:effectLst/>
                        </a:rPr>
                        <a:t>Depleted</a:t>
                      </a:r>
                    </a:p>
                    <a:p>
                      <a:pPr marL="0" marR="0">
                        <a:lnSpc>
                          <a:spcPct val="115000"/>
                        </a:lnSpc>
                        <a:spcBef>
                          <a:spcPts val="0"/>
                        </a:spcBef>
                        <a:spcAft>
                          <a:spcPts val="0"/>
                        </a:spcAft>
                      </a:pPr>
                      <a:r>
                        <a:rPr lang="en-US" sz="1000" dirty="0">
                          <a:effectLst/>
                        </a:rPr>
                        <a:t>Overly sensitive</a:t>
                      </a:r>
                      <a:endParaRPr lang="en-US" sz="10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Impatient</a:t>
                      </a:r>
                    </a:p>
                    <a:p>
                      <a:pPr marL="0" marR="0">
                        <a:lnSpc>
                          <a:spcPct val="115000"/>
                        </a:lnSpc>
                        <a:spcBef>
                          <a:spcPts val="0"/>
                        </a:spcBef>
                        <a:spcAft>
                          <a:spcPts val="0"/>
                        </a:spcAft>
                      </a:pPr>
                      <a:r>
                        <a:rPr lang="en-US" sz="1000">
                          <a:effectLst/>
                        </a:rPr>
                        <a:t>Irritable</a:t>
                      </a:r>
                    </a:p>
                    <a:p>
                      <a:pPr marL="0" marR="0">
                        <a:lnSpc>
                          <a:spcPct val="115000"/>
                        </a:lnSpc>
                        <a:spcBef>
                          <a:spcPts val="0"/>
                        </a:spcBef>
                        <a:spcAft>
                          <a:spcPts val="0"/>
                        </a:spcAft>
                      </a:pPr>
                      <a:r>
                        <a:rPr lang="en-US" sz="1000">
                          <a:effectLst/>
                        </a:rPr>
                        <a:t>Withdrawn</a:t>
                      </a:r>
                    </a:p>
                    <a:p>
                      <a:pPr marL="0" marR="0">
                        <a:lnSpc>
                          <a:spcPct val="115000"/>
                        </a:lnSpc>
                        <a:spcBef>
                          <a:spcPts val="0"/>
                        </a:spcBef>
                        <a:spcAft>
                          <a:spcPts val="0"/>
                        </a:spcAft>
                      </a:pPr>
                      <a:r>
                        <a:rPr lang="en-US" sz="1000">
                          <a:effectLst/>
                        </a:rPr>
                        <a:t>Moody</a:t>
                      </a:r>
                    </a:p>
                    <a:p>
                      <a:pPr marL="0" marR="0">
                        <a:lnSpc>
                          <a:spcPct val="115000"/>
                        </a:lnSpc>
                        <a:spcBef>
                          <a:spcPts val="0"/>
                        </a:spcBef>
                        <a:spcAft>
                          <a:spcPts val="0"/>
                        </a:spcAft>
                      </a:pPr>
                      <a:r>
                        <a:rPr lang="en-US" sz="1000">
                          <a:effectLst/>
                        </a:rPr>
                        <a:t>Regression</a:t>
                      </a:r>
                    </a:p>
                    <a:p>
                      <a:pPr marL="0" marR="0">
                        <a:lnSpc>
                          <a:spcPct val="115000"/>
                        </a:lnSpc>
                        <a:spcBef>
                          <a:spcPts val="0"/>
                        </a:spcBef>
                        <a:spcAft>
                          <a:spcPts val="0"/>
                        </a:spcAft>
                      </a:pPr>
                      <a:r>
                        <a:rPr lang="en-US" sz="1000">
                          <a:effectLst/>
                        </a:rPr>
                        <a:t>Sleep disturbance</a:t>
                      </a:r>
                    </a:p>
                    <a:p>
                      <a:pPr marL="0" marR="0">
                        <a:lnSpc>
                          <a:spcPct val="115000"/>
                        </a:lnSpc>
                        <a:spcBef>
                          <a:spcPts val="0"/>
                        </a:spcBef>
                        <a:spcAft>
                          <a:spcPts val="0"/>
                        </a:spcAft>
                      </a:pPr>
                      <a:r>
                        <a:rPr lang="en-US" sz="1000">
                          <a:effectLst/>
                        </a:rPr>
                        <a:t>Nightmares</a:t>
                      </a:r>
                    </a:p>
                    <a:p>
                      <a:pPr marL="0" marR="0">
                        <a:lnSpc>
                          <a:spcPct val="115000"/>
                        </a:lnSpc>
                        <a:spcBef>
                          <a:spcPts val="0"/>
                        </a:spcBef>
                        <a:spcAft>
                          <a:spcPts val="0"/>
                        </a:spcAft>
                      </a:pPr>
                      <a:r>
                        <a:rPr lang="en-US" sz="1000">
                          <a:effectLst/>
                        </a:rPr>
                        <a:t>Appetite changes</a:t>
                      </a:r>
                    </a:p>
                    <a:p>
                      <a:pPr marL="0" marR="0">
                        <a:lnSpc>
                          <a:spcPct val="115000"/>
                        </a:lnSpc>
                        <a:spcBef>
                          <a:spcPts val="0"/>
                        </a:spcBef>
                        <a:spcAft>
                          <a:spcPts val="0"/>
                        </a:spcAft>
                      </a:pPr>
                      <a:r>
                        <a:rPr lang="en-US" sz="1000">
                          <a:effectLst/>
                        </a:rPr>
                        <a:t>Hypervigilant</a:t>
                      </a:r>
                    </a:p>
                    <a:p>
                      <a:pPr marL="0" marR="0">
                        <a:lnSpc>
                          <a:spcPct val="115000"/>
                        </a:lnSpc>
                        <a:spcBef>
                          <a:spcPts val="0"/>
                        </a:spcBef>
                        <a:spcAft>
                          <a:spcPts val="0"/>
                        </a:spcAft>
                      </a:pPr>
                      <a:r>
                        <a:rPr lang="en-US" sz="1000">
                          <a:effectLst/>
                        </a:rPr>
                        <a:t>Elevated</a:t>
                      </a:r>
                    </a:p>
                    <a:p>
                      <a:pPr marL="0" marR="0">
                        <a:lnSpc>
                          <a:spcPct val="115000"/>
                        </a:lnSpc>
                        <a:spcBef>
                          <a:spcPts val="0"/>
                        </a:spcBef>
                        <a:spcAft>
                          <a:spcPts val="0"/>
                        </a:spcAft>
                      </a:pPr>
                      <a:r>
                        <a:rPr lang="en-US" sz="1000">
                          <a:effectLst/>
                        </a:rPr>
                        <a:t>Startled response</a:t>
                      </a:r>
                    </a:p>
                    <a:p>
                      <a:pPr marL="0" marR="0">
                        <a:lnSpc>
                          <a:spcPct val="115000"/>
                        </a:lnSpc>
                        <a:spcBef>
                          <a:spcPts val="0"/>
                        </a:spcBef>
                        <a:spcAft>
                          <a:spcPts val="0"/>
                        </a:spcAft>
                      </a:pPr>
                      <a:r>
                        <a:rPr lang="en-US" sz="1000">
                          <a:effectLst/>
                        </a:rPr>
                        <a:t>Accident prone</a:t>
                      </a:r>
                    </a:p>
                    <a:p>
                      <a:pPr marL="0" marR="0">
                        <a:lnSpc>
                          <a:spcPct val="115000"/>
                        </a:lnSpc>
                        <a:spcBef>
                          <a:spcPts val="0"/>
                        </a:spcBef>
                        <a:spcAft>
                          <a:spcPts val="0"/>
                        </a:spcAft>
                      </a:pPr>
                      <a:r>
                        <a:rPr lang="en-US" sz="1000">
                          <a:effectLst/>
                        </a:rPr>
                        <a:t>Losing things</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dirty="0">
                          <a:effectLst/>
                        </a:rPr>
                        <a:t>Questioning life’s meaning</a:t>
                      </a:r>
                    </a:p>
                    <a:p>
                      <a:pPr marL="0" marR="0">
                        <a:lnSpc>
                          <a:spcPct val="115000"/>
                        </a:lnSpc>
                        <a:spcBef>
                          <a:spcPts val="0"/>
                        </a:spcBef>
                        <a:spcAft>
                          <a:spcPts val="0"/>
                        </a:spcAft>
                      </a:pPr>
                      <a:r>
                        <a:rPr lang="en-US" sz="1000" dirty="0">
                          <a:effectLst/>
                        </a:rPr>
                        <a:t>Loss of purpose</a:t>
                      </a:r>
                    </a:p>
                    <a:p>
                      <a:pPr marL="0" marR="0">
                        <a:lnSpc>
                          <a:spcPct val="115000"/>
                        </a:lnSpc>
                        <a:spcBef>
                          <a:spcPts val="0"/>
                        </a:spcBef>
                        <a:spcAft>
                          <a:spcPts val="0"/>
                        </a:spcAft>
                      </a:pPr>
                      <a:r>
                        <a:rPr lang="en-US" sz="1000" dirty="0">
                          <a:effectLst/>
                        </a:rPr>
                        <a:t>Lack of self-satisfaction</a:t>
                      </a:r>
                    </a:p>
                    <a:p>
                      <a:pPr marL="0" marR="0">
                        <a:lnSpc>
                          <a:spcPct val="115000"/>
                        </a:lnSpc>
                        <a:spcBef>
                          <a:spcPts val="0"/>
                        </a:spcBef>
                        <a:spcAft>
                          <a:spcPts val="0"/>
                        </a:spcAft>
                      </a:pPr>
                      <a:r>
                        <a:rPr lang="en-US" sz="1000" dirty="0">
                          <a:effectLst/>
                        </a:rPr>
                        <a:t>Pervasive hopelessness</a:t>
                      </a:r>
                    </a:p>
                    <a:p>
                      <a:pPr marL="0" marR="0">
                        <a:lnSpc>
                          <a:spcPct val="115000"/>
                        </a:lnSpc>
                        <a:spcBef>
                          <a:spcPts val="0"/>
                        </a:spcBef>
                        <a:spcAft>
                          <a:spcPts val="0"/>
                        </a:spcAft>
                      </a:pPr>
                      <a:r>
                        <a:rPr lang="en-US" sz="1000" dirty="0">
                          <a:effectLst/>
                        </a:rPr>
                        <a:t>Anger at God</a:t>
                      </a:r>
                    </a:p>
                    <a:p>
                      <a:pPr marL="0" marR="0">
                        <a:lnSpc>
                          <a:spcPct val="115000"/>
                        </a:lnSpc>
                        <a:spcBef>
                          <a:spcPts val="0"/>
                        </a:spcBef>
                        <a:spcAft>
                          <a:spcPts val="0"/>
                        </a:spcAft>
                      </a:pPr>
                      <a:r>
                        <a:rPr lang="en-US" sz="1000" dirty="0">
                          <a:effectLst/>
                        </a:rPr>
                        <a:t>Questioning of religious beliefs</a:t>
                      </a:r>
                    </a:p>
                    <a:p>
                      <a:pPr marL="0" marR="0">
                        <a:lnSpc>
                          <a:spcPct val="115000"/>
                        </a:lnSpc>
                        <a:spcBef>
                          <a:spcPts val="0"/>
                        </a:spcBef>
                        <a:spcAft>
                          <a:spcPts val="0"/>
                        </a:spcAft>
                      </a:pPr>
                      <a:r>
                        <a:rPr lang="en-US" sz="1000" dirty="0">
                          <a:effectLst/>
                        </a:rPr>
                        <a:t>Loss of faith</a:t>
                      </a:r>
                    </a:p>
                    <a:p>
                      <a:pPr marL="0" marR="0">
                        <a:lnSpc>
                          <a:spcPct val="115000"/>
                        </a:lnSpc>
                        <a:spcBef>
                          <a:spcPts val="0"/>
                        </a:spcBef>
                        <a:spcAft>
                          <a:spcPts val="0"/>
                        </a:spcAft>
                      </a:pPr>
                      <a:r>
                        <a:rPr lang="en-US" sz="1000" dirty="0">
                          <a:effectLst/>
                        </a:rPr>
                        <a:t>Greater skepticism</a:t>
                      </a:r>
                      <a:endParaRPr lang="en-US" sz="10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Withdrawal</a:t>
                      </a:r>
                    </a:p>
                    <a:p>
                      <a:pPr marL="0" marR="0">
                        <a:lnSpc>
                          <a:spcPct val="115000"/>
                        </a:lnSpc>
                        <a:spcBef>
                          <a:spcPts val="0"/>
                        </a:spcBef>
                        <a:spcAft>
                          <a:spcPts val="0"/>
                        </a:spcAft>
                      </a:pPr>
                      <a:r>
                        <a:rPr lang="en-US" sz="1000">
                          <a:effectLst/>
                        </a:rPr>
                        <a:t>Decreased interest in intimacy</a:t>
                      </a:r>
                    </a:p>
                    <a:p>
                      <a:pPr marL="0" marR="0">
                        <a:lnSpc>
                          <a:spcPct val="115000"/>
                        </a:lnSpc>
                        <a:spcBef>
                          <a:spcPts val="0"/>
                        </a:spcBef>
                        <a:spcAft>
                          <a:spcPts val="0"/>
                        </a:spcAft>
                      </a:pPr>
                      <a:r>
                        <a:rPr lang="en-US" sz="1000">
                          <a:effectLst/>
                        </a:rPr>
                        <a:t>Mistrust</a:t>
                      </a:r>
                    </a:p>
                    <a:p>
                      <a:pPr marL="0" marR="0">
                        <a:lnSpc>
                          <a:spcPct val="115000"/>
                        </a:lnSpc>
                        <a:spcBef>
                          <a:spcPts val="0"/>
                        </a:spcBef>
                        <a:spcAft>
                          <a:spcPts val="0"/>
                        </a:spcAft>
                      </a:pPr>
                      <a:r>
                        <a:rPr lang="en-US" sz="1000">
                          <a:effectLst/>
                        </a:rPr>
                        <a:t>Isolation</a:t>
                      </a:r>
                    </a:p>
                    <a:p>
                      <a:pPr marL="0" marR="0">
                        <a:lnSpc>
                          <a:spcPct val="115000"/>
                        </a:lnSpc>
                        <a:spcBef>
                          <a:spcPts val="0"/>
                        </a:spcBef>
                        <a:spcAft>
                          <a:spcPts val="0"/>
                        </a:spcAft>
                      </a:pPr>
                      <a:r>
                        <a:rPr lang="en-US" sz="1000">
                          <a:effectLst/>
                        </a:rPr>
                        <a:t>Over protective parenting</a:t>
                      </a:r>
                    </a:p>
                    <a:p>
                      <a:pPr marL="0" marR="0">
                        <a:lnSpc>
                          <a:spcPct val="115000"/>
                        </a:lnSpc>
                        <a:spcBef>
                          <a:spcPts val="0"/>
                        </a:spcBef>
                        <a:spcAft>
                          <a:spcPts val="0"/>
                        </a:spcAft>
                      </a:pPr>
                      <a:r>
                        <a:rPr lang="en-US" sz="1000">
                          <a:effectLst/>
                        </a:rPr>
                        <a:t>Projection of anger or blame</a:t>
                      </a:r>
                    </a:p>
                    <a:p>
                      <a:pPr marL="0" marR="0">
                        <a:lnSpc>
                          <a:spcPct val="115000"/>
                        </a:lnSpc>
                        <a:spcBef>
                          <a:spcPts val="0"/>
                        </a:spcBef>
                        <a:spcAft>
                          <a:spcPts val="0"/>
                        </a:spcAft>
                      </a:pPr>
                      <a:r>
                        <a:rPr lang="en-US" sz="1000">
                          <a:effectLst/>
                        </a:rPr>
                        <a:t>Intolerance</a:t>
                      </a:r>
                    </a:p>
                    <a:p>
                      <a:pPr marL="0" marR="0">
                        <a:lnSpc>
                          <a:spcPct val="115000"/>
                        </a:lnSpc>
                        <a:spcBef>
                          <a:spcPts val="0"/>
                        </a:spcBef>
                        <a:spcAft>
                          <a:spcPts val="0"/>
                        </a:spcAft>
                      </a:pPr>
                      <a:r>
                        <a:rPr lang="en-US" sz="1000">
                          <a:effectLst/>
                        </a:rPr>
                        <a:t>Loneliness</a:t>
                      </a:r>
                    </a:p>
                    <a:p>
                      <a:pPr marL="0" marR="0">
                        <a:lnSpc>
                          <a:spcPct val="115000"/>
                        </a:lnSpc>
                        <a:spcBef>
                          <a:spcPts val="0"/>
                        </a:spcBef>
                        <a:spcAft>
                          <a:spcPts val="0"/>
                        </a:spcAft>
                      </a:pPr>
                      <a:r>
                        <a:rPr lang="en-US" sz="1000">
                          <a:effectLst/>
                        </a:rPr>
                        <a:t>Increased interpersonal conflicts</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Shock</a:t>
                      </a:r>
                    </a:p>
                    <a:p>
                      <a:pPr marL="0" marR="0">
                        <a:lnSpc>
                          <a:spcPct val="115000"/>
                        </a:lnSpc>
                        <a:spcBef>
                          <a:spcPts val="0"/>
                        </a:spcBef>
                        <a:spcAft>
                          <a:spcPts val="0"/>
                        </a:spcAft>
                      </a:pPr>
                      <a:r>
                        <a:rPr lang="en-US" sz="1000">
                          <a:effectLst/>
                        </a:rPr>
                        <a:t>Sweating</a:t>
                      </a:r>
                    </a:p>
                    <a:p>
                      <a:pPr marL="0" marR="0">
                        <a:lnSpc>
                          <a:spcPct val="115000"/>
                        </a:lnSpc>
                        <a:spcBef>
                          <a:spcPts val="0"/>
                        </a:spcBef>
                        <a:spcAft>
                          <a:spcPts val="0"/>
                        </a:spcAft>
                      </a:pPr>
                      <a:r>
                        <a:rPr lang="en-US" sz="1000">
                          <a:effectLst/>
                        </a:rPr>
                        <a:t>Rapid heartbeat</a:t>
                      </a:r>
                    </a:p>
                    <a:p>
                      <a:pPr marL="0" marR="0">
                        <a:lnSpc>
                          <a:spcPct val="115000"/>
                        </a:lnSpc>
                        <a:spcBef>
                          <a:spcPts val="0"/>
                        </a:spcBef>
                        <a:spcAft>
                          <a:spcPts val="0"/>
                        </a:spcAft>
                      </a:pPr>
                      <a:r>
                        <a:rPr lang="en-US" sz="1000">
                          <a:effectLst/>
                        </a:rPr>
                        <a:t>Breathing difficulties</a:t>
                      </a:r>
                    </a:p>
                    <a:p>
                      <a:pPr marL="0" marR="0">
                        <a:lnSpc>
                          <a:spcPct val="115000"/>
                        </a:lnSpc>
                        <a:spcBef>
                          <a:spcPts val="0"/>
                        </a:spcBef>
                        <a:spcAft>
                          <a:spcPts val="0"/>
                        </a:spcAft>
                      </a:pPr>
                      <a:r>
                        <a:rPr lang="en-US" sz="1000">
                          <a:effectLst/>
                        </a:rPr>
                        <a:t>Aches &amp; Pains</a:t>
                      </a:r>
                    </a:p>
                    <a:p>
                      <a:pPr marL="0" marR="0">
                        <a:lnSpc>
                          <a:spcPct val="115000"/>
                        </a:lnSpc>
                        <a:spcBef>
                          <a:spcPts val="0"/>
                        </a:spcBef>
                        <a:spcAft>
                          <a:spcPts val="0"/>
                        </a:spcAft>
                      </a:pPr>
                      <a:r>
                        <a:rPr lang="en-US" sz="1000">
                          <a:effectLst/>
                        </a:rPr>
                        <a:t>Dizziness</a:t>
                      </a:r>
                    </a:p>
                    <a:p>
                      <a:pPr marL="0" marR="0">
                        <a:lnSpc>
                          <a:spcPct val="115000"/>
                        </a:lnSpc>
                        <a:spcBef>
                          <a:spcPts val="0"/>
                        </a:spcBef>
                        <a:spcAft>
                          <a:spcPts val="0"/>
                        </a:spcAft>
                      </a:pPr>
                      <a:r>
                        <a:rPr lang="en-US" sz="1000">
                          <a:effectLst/>
                        </a:rPr>
                        <a:t>Increased medical problems</a:t>
                      </a:r>
                    </a:p>
                    <a:p>
                      <a:pPr marL="0" marR="0">
                        <a:lnSpc>
                          <a:spcPct val="115000"/>
                        </a:lnSpc>
                        <a:spcBef>
                          <a:spcPts val="0"/>
                        </a:spcBef>
                        <a:spcAft>
                          <a:spcPts val="0"/>
                        </a:spcAft>
                      </a:pPr>
                      <a:r>
                        <a:rPr lang="en-US" sz="1000">
                          <a:effectLst/>
                        </a:rPr>
                        <a:t>Complaints of impaired immune system</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dirty="0">
                          <a:effectLst/>
                        </a:rPr>
                        <a:t>Low morale</a:t>
                      </a:r>
                    </a:p>
                    <a:p>
                      <a:pPr marL="0" marR="0">
                        <a:lnSpc>
                          <a:spcPct val="115000"/>
                        </a:lnSpc>
                        <a:spcBef>
                          <a:spcPts val="0"/>
                        </a:spcBef>
                        <a:spcAft>
                          <a:spcPts val="0"/>
                        </a:spcAft>
                      </a:pPr>
                      <a:r>
                        <a:rPr lang="en-US" sz="1000" dirty="0">
                          <a:effectLst/>
                        </a:rPr>
                        <a:t>Low motivation</a:t>
                      </a:r>
                    </a:p>
                    <a:p>
                      <a:pPr marL="0" marR="0">
                        <a:lnSpc>
                          <a:spcPct val="115000"/>
                        </a:lnSpc>
                        <a:spcBef>
                          <a:spcPts val="0"/>
                        </a:spcBef>
                        <a:spcAft>
                          <a:spcPts val="0"/>
                        </a:spcAft>
                      </a:pPr>
                      <a:r>
                        <a:rPr lang="en-US" sz="1000" dirty="0">
                          <a:effectLst/>
                        </a:rPr>
                        <a:t>Avoiding tasks</a:t>
                      </a:r>
                    </a:p>
                    <a:p>
                      <a:pPr marL="0" marR="0">
                        <a:lnSpc>
                          <a:spcPct val="115000"/>
                        </a:lnSpc>
                        <a:spcBef>
                          <a:spcPts val="0"/>
                        </a:spcBef>
                        <a:spcAft>
                          <a:spcPts val="0"/>
                        </a:spcAft>
                      </a:pPr>
                      <a:r>
                        <a:rPr lang="en-US" sz="1000" dirty="0">
                          <a:effectLst/>
                        </a:rPr>
                        <a:t>Obsession about details</a:t>
                      </a:r>
                    </a:p>
                    <a:p>
                      <a:pPr marL="0" marR="0">
                        <a:lnSpc>
                          <a:spcPct val="115000"/>
                        </a:lnSpc>
                        <a:spcBef>
                          <a:spcPts val="0"/>
                        </a:spcBef>
                        <a:spcAft>
                          <a:spcPts val="0"/>
                        </a:spcAft>
                      </a:pPr>
                      <a:r>
                        <a:rPr lang="en-US" sz="1000" dirty="0">
                          <a:effectLst/>
                        </a:rPr>
                        <a:t>Apathy</a:t>
                      </a:r>
                    </a:p>
                    <a:p>
                      <a:pPr marL="0" marR="0">
                        <a:lnSpc>
                          <a:spcPct val="115000"/>
                        </a:lnSpc>
                        <a:spcBef>
                          <a:spcPts val="0"/>
                        </a:spcBef>
                        <a:spcAft>
                          <a:spcPts val="0"/>
                        </a:spcAft>
                      </a:pPr>
                      <a:r>
                        <a:rPr lang="en-US" sz="1000" dirty="0">
                          <a:effectLst/>
                        </a:rPr>
                        <a:t>Negativity</a:t>
                      </a:r>
                    </a:p>
                    <a:p>
                      <a:pPr marL="0" marR="0">
                        <a:lnSpc>
                          <a:spcPct val="115000"/>
                        </a:lnSpc>
                        <a:spcBef>
                          <a:spcPts val="0"/>
                        </a:spcBef>
                        <a:spcAft>
                          <a:spcPts val="0"/>
                        </a:spcAft>
                      </a:pPr>
                      <a:r>
                        <a:rPr lang="en-US" sz="1000" dirty="0">
                          <a:effectLst/>
                        </a:rPr>
                        <a:t>Lack of appreciation</a:t>
                      </a:r>
                    </a:p>
                    <a:p>
                      <a:pPr marL="0" marR="0">
                        <a:lnSpc>
                          <a:spcPct val="115000"/>
                        </a:lnSpc>
                        <a:spcBef>
                          <a:spcPts val="0"/>
                        </a:spcBef>
                        <a:spcAft>
                          <a:spcPts val="0"/>
                        </a:spcAft>
                      </a:pPr>
                      <a:r>
                        <a:rPr lang="en-US" sz="1000" dirty="0">
                          <a:effectLst/>
                        </a:rPr>
                        <a:t>Detachment</a:t>
                      </a:r>
                    </a:p>
                    <a:p>
                      <a:pPr marL="0" marR="0">
                        <a:lnSpc>
                          <a:spcPct val="115000"/>
                        </a:lnSpc>
                        <a:spcBef>
                          <a:spcPts val="0"/>
                        </a:spcBef>
                        <a:spcAft>
                          <a:spcPts val="0"/>
                        </a:spcAft>
                      </a:pPr>
                      <a:r>
                        <a:rPr lang="en-US" sz="1000" dirty="0">
                          <a:effectLst/>
                        </a:rPr>
                        <a:t>Poor work</a:t>
                      </a:r>
                    </a:p>
                    <a:p>
                      <a:pPr marL="0" marR="0">
                        <a:lnSpc>
                          <a:spcPct val="115000"/>
                        </a:lnSpc>
                        <a:spcBef>
                          <a:spcPts val="0"/>
                        </a:spcBef>
                        <a:spcAft>
                          <a:spcPts val="0"/>
                        </a:spcAft>
                      </a:pPr>
                      <a:r>
                        <a:rPr lang="en-US" sz="1000" dirty="0">
                          <a:effectLst/>
                        </a:rPr>
                        <a:t>Staff conflicts</a:t>
                      </a:r>
                    </a:p>
                    <a:p>
                      <a:pPr marL="0" marR="0">
                        <a:lnSpc>
                          <a:spcPct val="115000"/>
                        </a:lnSpc>
                        <a:spcBef>
                          <a:spcPts val="0"/>
                        </a:spcBef>
                        <a:spcAft>
                          <a:spcPts val="0"/>
                        </a:spcAft>
                      </a:pPr>
                      <a:r>
                        <a:rPr lang="en-US" sz="1000" dirty="0">
                          <a:effectLst/>
                        </a:rPr>
                        <a:t>Absenteeism</a:t>
                      </a:r>
                    </a:p>
                    <a:p>
                      <a:pPr marL="0" marR="0">
                        <a:lnSpc>
                          <a:spcPct val="115000"/>
                        </a:lnSpc>
                        <a:spcBef>
                          <a:spcPts val="0"/>
                        </a:spcBef>
                        <a:spcAft>
                          <a:spcPts val="0"/>
                        </a:spcAft>
                      </a:pPr>
                      <a:r>
                        <a:rPr lang="en-US" sz="1000" dirty="0">
                          <a:effectLst/>
                        </a:rPr>
                        <a:t>Exhaustion </a:t>
                      </a:r>
                    </a:p>
                    <a:p>
                      <a:pPr marL="0" marR="0">
                        <a:lnSpc>
                          <a:spcPct val="115000"/>
                        </a:lnSpc>
                        <a:spcBef>
                          <a:spcPts val="0"/>
                        </a:spcBef>
                        <a:spcAft>
                          <a:spcPts val="0"/>
                        </a:spcAft>
                      </a:pPr>
                      <a:r>
                        <a:rPr lang="en-US" sz="1000" dirty="0">
                          <a:effectLst/>
                        </a:rPr>
                        <a:t>Irritability</a:t>
                      </a:r>
                    </a:p>
                    <a:p>
                      <a:pPr marL="0" marR="0">
                        <a:lnSpc>
                          <a:spcPct val="115000"/>
                        </a:lnSpc>
                        <a:spcBef>
                          <a:spcPts val="0"/>
                        </a:spcBef>
                        <a:spcAft>
                          <a:spcPts val="0"/>
                        </a:spcAft>
                      </a:pPr>
                      <a:r>
                        <a:rPr lang="en-US" sz="1000" dirty="0">
                          <a:effectLst/>
                        </a:rPr>
                        <a:t>Withdrawal from colleagues</a:t>
                      </a:r>
                      <a:endParaRPr lang="en-US" sz="1000" dirty="0">
                        <a:effectLst/>
                        <a:latin typeface="Calibri"/>
                        <a:ea typeface="Calibri"/>
                        <a:cs typeface="Times New Roman"/>
                      </a:endParaRPr>
                    </a:p>
                  </a:txBody>
                  <a:tcPr marL="64401" marR="64401" marT="0" marB="0"/>
                </a:tc>
              </a:tr>
            </a:tbl>
          </a:graphicData>
        </a:graphic>
      </p:graphicFrame>
    </p:spTree>
    <p:extLst>
      <p:ext uri="{BB962C8B-B14F-4D97-AF65-F5344CB8AC3E}">
        <p14:creationId xmlns:p14="http://schemas.microsoft.com/office/powerpoint/2010/main" val="18269663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Crisis Entry</a:t>
            </a:r>
            <a:endParaRPr lang="en-US" dirty="0"/>
          </a:p>
        </p:txBody>
      </p:sp>
      <p:sp>
        <p:nvSpPr>
          <p:cNvPr id="3" name="Content Placeholder 2"/>
          <p:cNvSpPr>
            <a:spLocks noGrp="1"/>
          </p:cNvSpPr>
          <p:nvPr>
            <p:ph idx="1"/>
          </p:nvPr>
        </p:nvSpPr>
        <p:spPr/>
        <p:txBody>
          <a:bodyPr/>
          <a:lstStyle/>
          <a:p>
            <a:r>
              <a:rPr lang="en-US" dirty="0" smtClean="0"/>
              <a:t>  Our thought processing continues in a normal state until something very stressful affects our emotional state.</a:t>
            </a:r>
          </a:p>
          <a:p>
            <a:r>
              <a:rPr lang="en-US" dirty="0"/>
              <a:t> </a:t>
            </a:r>
            <a:r>
              <a:rPr lang="en-US" dirty="0" smtClean="0"/>
              <a:t>  Our normal coping skills can’t resolve the issue.</a:t>
            </a:r>
          </a:p>
          <a:p>
            <a:r>
              <a:rPr lang="en-US" dirty="0"/>
              <a:t> </a:t>
            </a:r>
            <a:r>
              <a:rPr lang="en-US" dirty="0" smtClean="0"/>
              <a:t>  Our normal physical, Spiritual, &amp; emotional is affected or impaired.</a:t>
            </a:r>
            <a:endParaRPr lang="en-US" dirty="0"/>
          </a:p>
        </p:txBody>
      </p:sp>
    </p:spTree>
    <p:extLst>
      <p:ext uri="{BB962C8B-B14F-4D97-AF65-F5344CB8AC3E}">
        <p14:creationId xmlns:p14="http://schemas.microsoft.com/office/powerpoint/2010/main" val="15091553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Sense of Suffering</a:t>
            </a:r>
            <a:endParaRPr lang="en-US" dirty="0"/>
          </a:p>
        </p:txBody>
      </p:sp>
      <p:sp>
        <p:nvSpPr>
          <p:cNvPr id="3" name="Content Placeholder 2"/>
          <p:cNvSpPr>
            <a:spLocks noGrp="1"/>
          </p:cNvSpPr>
          <p:nvPr>
            <p:ph idx="1"/>
          </p:nvPr>
        </p:nvSpPr>
        <p:spPr/>
        <p:txBody>
          <a:bodyPr>
            <a:normAutofit lnSpcReduction="10000"/>
          </a:bodyPr>
          <a:lstStyle/>
          <a:p>
            <a:r>
              <a:rPr lang="en-US" dirty="0" smtClean="0"/>
              <a:t>Some will have a sense they are suffering.</a:t>
            </a:r>
          </a:p>
          <a:p>
            <a:r>
              <a:rPr lang="en-US" dirty="0" smtClean="0"/>
              <a:t>Sense of suffering is usually factual.</a:t>
            </a:r>
          </a:p>
          <a:p>
            <a:r>
              <a:rPr lang="en-US" dirty="0" smtClean="0"/>
              <a:t>If you sense you are dealing with compassion Fatigue, you are. </a:t>
            </a:r>
          </a:p>
          <a:p>
            <a:r>
              <a:rPr lang="en-US" dirty="0" smtClean="0"/>
              <a:t>Awareness should be the next step to recovery. </a:t>
            </a:r>
          </a:p>
          <a:p>
            <a:r>
              <a:rPr lang="en-US" dirty="0" smtClean="0"/>
              <a:t>Location in care giving can play big part of Compassion Fatigue. Iraq, Combat, Temple, Texas. </a:t>
            </a:r>
            <a:endParaRPr lang="en-US" dirty="0"/>
          </a:p>
        </p:txBody>
      </p:sp>
    </p:spTree>
    <p:extLst>
      <p:ext uri="{BB962C8B-B14F-4D97-AF65-F5344CB8AC3E}">
        <p14:creationId xmlns:p14="http://schemas.microsoft.com/office/powerpoint/2010/main" val="2836158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Outcomes</a:t>
            </a:r>
            <a:endParaRPr lang="en-US" dirty="0"/>
          </a:p>
        </p:txBody>
      </p:sp>
      <p:sp>
        <p:nvSpPr>
          <p:cNvPr id="3" name="Content Placeholder 2"/>
          <p:cNvSpPr>
            <a:spLocks noGrp="1"/>
          </p:cNvSpPr>
          <p:nvPr>
            <p:ph idx="1"/>
          </p:nvPr>
        </p:nvSpPr>
        <p:spPr/>
        <p:txBody>
          <a:bodyPr/>
          <a:lstStyle/>
          <a:p>
            <a:r>
              <a:rPr lang="en-US" dirty="0" smtClean="0"/>
              <a:t>Knowing what it is student will understand it better.</a:t>
            </a:r>
          </a:p>
          <a:p>
            <a:r>
              <a:rPr lang="en-US" dirty="0" smtClean="0"/>
              <a:t>Being able to recognize it will allow student to know what needs to be done.</a:t>
            </a:r>
          </a:p>
          <a:p>
            <a:r>
              <a:rPr lang="en-US" dirty="0" smtClean="0"/>
              <a:t>Knowing the presence compassion fatigue will allow to present the healing for the person.</a:t>
            </a:r>
          </a:p>
          <a:p>
            <a:r>
              <a:rPr lang="en-US" dirty="0" smtClean="0"/>
              <a:t>The student will have the steps to take for overcoming </a:t>
            </a:r>
            <a:r>
              <a:rPr lang="en-US" smtClean="0"/>
              <a:t>compassion fatigue.</a:t>
            </a:r>
            <a:endParaRPr lang="en-US" dirty="0"/>
          </a:p>
        </p:txBody>
      </p:sp>
    </p:spTree>
    <p:extLst>
      <p:ext uri="{BB962C8B-B14F-4D97-AF65-F5344CB8AC3E}">
        <p14:creationId xmlns:p14="http://schemas.microsoft.com/office/powerpoint/2010/main" val="25593266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09417"/>
            <a:ext cx="8305800" cy="6095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42820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Signs of fatigue</a:t>
            </a:r>
            <a:endParaRPr lang="en-US" dirty="0"/>
          </a:p>
        </p:txBody>
      </p:sp>
      <p:sp>
        <p:nvSpPr>
          <p:cNvPr id="4" name="Content Placeholder 3"/>
          <p:cNvSpPr>
            <a:spLocks noGrp="1"/>
          </p:cNvSpPr>
          <p:nvPr>
            <p:ph idx="1"/>
          </p:nvPr>
        </p:nvSpPr>
        <p:spPr>
          <a:xfrm>
            <a:off x="457200" y="1371600"/>
            <a:ext cx="8229600" cy="4754563"/>
          </a:xfrm>
        </p:spPr>
        <p:txBody>
          <a:bodyPr>
            <a:normAutofit fontScale="85000" lnSpcReduction="20000"/>
          </a:bodyPr>
          <a:lstStyle/>
          <a:p>
            <a:r>
              <a:rPr lang="en-US" dirty="0" smtClean="0"/>
              <a:t>  You now feel drained giving care where you didn’t before.</a:t>
            </a:r>
          </a:p>
          <a:p>
            <a:r>
              <a:rPr lang="en-US" dirty="0"/>
              <a:t> </a:t>
            </a:r>
            <a:r>
              <a:rPr lang="en-US" dirty="0" smtClean="0"/>
              <a:t> You no longer have any energy to give others.</a:t>
            </a:r>
          </a:p>
          <a:p>
            <a:r>
              <a:rPr lang="en-US" dirty="0"/>
              <a:t> </a:t>
            </a:r>
            <a:r>
              <a:rPr lang="en-US" dirty="0" smtClean="0"/>
              <a:t>  You take short breaks, but dive right back into the care giving.</a:t>
            </a:r>
          </a:p>
          <a:p>
            <a:r>
              <a:rPr lang="en-US" dirty="0"/>
              <a:t> </a:t>
            </a:r>
            <a:r>
              <a:rPr lang="en-US" dirty="0" smtClean="0"/>
              <a:t>  You become apathetic.</a:t>
            </a:r>
          </a:p>
          <a:p>
            <a:pPr marL="0" indent="0">
              <a:buNone/>
            </a:pPr>
            <a:r>
              <a:rPr lang="en-US" dirty="0" smtClean="0"/>
              <a:t>This can also affect charitable giving. The over exposure or relentless requests for donations to charity can cause compassion fatigue for the public. More &amp; more organizations, charitable &amp; other, churches, Mass disasters &amp; other organizations wanting these donations tax on the people.</a:t>
            </a:r>
            <a:endParaRPr lang="en-US" dirty="0"/>
          </a:p>
        </p:txBody>
      </p:sp>
    </p:spTree>
    <p:extLst>
      <p:ext uri="{BB962C8B-B14F-4D97-AF65-F5344CB8AC3E}">
        <p14:creationId xmlns:p14="http://schemas.microsoft.com/office/powerpoint/2010/main" val="26536684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02362"/>
          </a:xfrm>
        </p:spPr>
        <p:txBody>
          <a:bodyPr/>
          <a:lstStyle/>
          <a:p>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8600"/>
            <a:ext cx="8229600" cy="6453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58573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Compassion Fatigue </a:t>
            </a:r>
            <a:r>
              <a:rPr lang="en-US" dirty="0" err="1" smtClean="0"/>
              <a:t>vs</a:t>
            </a:r>
            <a:r>
              <a:rPr lang="en-US" dirty="0" smtClean="0"/>
              <a:t> Burn out</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 Compassion fatigue sometimes has replaced the term burnout. </a:t>
            </a:r>
          </a:p>
          <a:p>
            <a:r>
              <a:rPr lang="en-US" dirty="0"/>
              <a:t> </a:t>
            </a:r>
            <a:r>
              <a:rPr lang="en-US" dirty="0" smtClean="0"/>
              <a:t> They are both a physical, emotional, &amp; spiritual fatigue.</a:t>
            </a:r>
          </a:p>
          <a:p>
            <a:r>
              <a:rPr lang="en-US" dirty="0"/>
              <a:t> </a:t>
            </a:r>
            <a:r>
              <a:rPr lang="en-US" dirty="0" smtClean="0"/>
              <a:t> They both cause a decline in ability to experience joy in caring for others.</a:t>
            </a:r>
          </a:p>
          <a:p>
            <a:r>
              <a:rPr lang="en-US" dirty="0"/>
              <a:t> </a:t>
            </a:r>
            <a:r>
              <a:rPr lang="en-US" dirty="0" smtClean="0"/>
              <a:t>Burnout though not always associated with Caregiving.</a:t>
            </a:r>
          </a:p>
          <a:p>
            <a:r>
              <a:rPr lang="en-US" dirty="0"/>
              <a:t> </a:t>
            </a:r>
            <a:r>
              <a:rPr lang="en-US" dirty="0" smtClean="0"/>
              <a:t> Burnout lends more toward feeling overwhelmed &amp; unable to meet a constant demand.</a:t>
            </a:r>
          </a:p>
          <a:p>
            <a:r>
              <a:rPr lang="en-US" dirty="0"/>
              <a:t> </a:t>
            </a:r>
            <a:r>
              <a:rPr lang="en-US" dirty="0" smtClean="0"/>
              <a:t>You may also have a spiritual aspect that is affected.</a:t>
            </a:r>
          </a:p>
          <a:p>
            <a:pPr marL="0" indent="0">
              <a:buNone/>
            </a:pPr>
            <a:endParaRPr lang="en-US" dirty="0"/>
          </a:p>
        </p:txBody>
      </p:sp>
    </p:spTree>
    <p:extLst>
      <p:ext uri="{BB962C8B-B14F-4D97-AF65-F5344CB8AC3E}">
        <p14:creationId xmlns:p14="http://schemas.microsoft.com/office/powerpoint/2010/main" val="248730916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sp>
        <p:nvSpPr>
          <p:cNvPr id="3" name="Content Placeholder 2"/>
          <p:cNvSpPr>
            <a:spLocks noGrp="1"/>
          </p:cNvSpPr>
          <p:nvPr>
            <p:ph idx="1"/>
          </p:nvPr>
        </p:nvSpPr>
        <p:spPr/>
        <p:txBody>
          <a:bodyPr/>
          <a:lstStyle/>
          <a:p>
            <a:r>
              <a:rPr lang="en-US" dirty="0" smtClean="0"/>
              <a:t>         CF				Burnout</a:t>
            </a:r>
          </a:p>
          <a:p>
            <a:r>
              <a:rPr lang="en-US" sz="2000" dirty="0" smtClean="0"/>
              <a:t>Over engagement		              Disengagement</a:t>
            </a:r>
          </a:p>
          <a:p>
            <a:r>
              <a:rPr lang="en-US" sz="2000" dirty="0" smtClean="0"/>
              <a:t>Emotions are over reactive	 	Blunted Emotions</a:t>
            </a:r>
          </a:p>
          <a:p>
            <a:r>
              <a:rPr lang="en-US" sz="2000" dirty="0" smtClean="0"/>
              <a:t>Produces Urgency                                  Produces helplessness/ hopelessness</a:t>
            </a:r>
          </a:p>
          <a:p>
            <a:r>
              <a:rPr lang="en-US" sz="2000" dirty="0" smtClean="0"/>
              <a:t>Loss of Energy 		               Loss of motivation &amp; Ideals</a:t>
            </a:r>
          </a:p>
          <a:p>
            <a:r>
              <a:rPr lang="en-US" sz="2000" dirty="0" smtClean="0"/>
              <a:t>Lead to anxiety disorders                          Leads to detachment &amp; depression</a:t>
            </a:r>
          </a:p>
          <a:p>
            <a:r>
              <a:rPr lang="en-US" sz="2000" dirty="0" smtClean="0"/>
              <a:t>Highly emotional                                                Highly emotional</a:t>
            </a:r>
            <a:endParaRPr lang="en-US" sz="2000" dirty="0"/>
          </a:p>
        </p:txBody>
      </p:sp>
    </p:spTree>
    <p:extLst>
      <p:ext uri="{BB962C8B-B14F-4D97-AF65-F5344CB8AC3E}">
        <p14:creationId xmlns:p14="http://schemas.microsoft.com/office/powerpoint/2010/main" val="25566272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Burnout</a:t>
            </a:r>
            <a:endParaRPr lang="en-US" dirty="0"/>
          </a:p>
        </p:txBody>
      </p:sp>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135" y="1314450"/>
            <a:ext cx="8592065" cy="531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53674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78562"/>
          </a:xfrm>
        </p:spPr>
        <p:txBody>
          <a:bodyPr/>
          <a:lstStyle/>
          <a:p>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93827"/>
            <a:ext cx="8077200" cy="6335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419793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lstStyle/>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
            <a:ext cx="8382000" cy="6436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90966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793" y="381000"/>
            <a:ext cx="8206551" cy="6096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073254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Traumas Affect</a:t>
            </a:r>
            <a:endParaRPr lang="en-US" dirty="0"/>
          </a:p>
        </p:txBody>
      </p:sp>
      <p:sp>
        <p:nvSpPr>
          <p:cNvPr id="3" name="Content Placeholder 2"/>
          <p:cNvSpPr>
            <a:spLocks noGrp="1"/>
          </p:cNvSpPr>
          <p:nvPr>
            <p:ph idx="1"/>
          </p:nvPr>
        </p:nvSpPr>
        <p:spPr/>
        <p:txBody>
          <a:bodyPr/>
          <a:lstStyle/>
          <a:p>
            <a:r>
              <a:rPr lang="en-US" dirty="0" smtClean="0"/>
              <a:t>High Anxiety</a:t>
            </a:r>
          </a:p>
          <a:p>
            <a:r>
              <a:rPr lang="en-US" dirty="0" smtClean="0"/>
              <a:t>Denial</a:t>
            </a:r>
          </a:p>
          <a:p>
            <a:r>
              <a:rPr lang="en-US" dirty="0" smtClean="0"/>
              <a:t>Anger</a:t>
            </a:r>
          </a:p>
          <a:p>
            <a:r>
              <a:rPr lang="en-US" dirty="0" smtClean="0"/>
              <a:t>Remorse</a:t>
            </a:r>
          </a:p>
          <a:p>
            <a:r>
              <a:rPr lang="en-US" dirty="0" smtClean="0"/>
              <a:t>Grief</a:t>
            </a:r>
          </a:p>
          <a:p>
            <a:r>
              <a:rPr lang="en-US" dirty="0" smtClean="0"/>
              <a:t>Reconciliation</a:t>
            </a:r>
            <a:endParaRPr lang="en-US" dirty="0"/>
          </a:p>
        </p:txBody>
      </p:sp>
    </p:spTree>
    <p:extLst>
      <p:ext uri="{BB962C8B-B14F-4D97-AF65-F5344CB8AC3E}">
        <p14:creationId xmlns:p14="http://schemas.microsoft.com/office/powerpoint/2010/main" val="604759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Compassion Fatigue</a:t>
            </a:r>
            <a:endParaRPr lang="en-US" dirty="0"/>
          </a:p>
        </p:txBody>
      </p:sp>
      <p:sp>
        <p:nvSpPr>
          <p:cNvPr id="3" name="Content Placeholder 2"/>
          <p:cNvSpPr>
            <a:spLocks noGrp="1"/>
          </p:cNvSpPr>
          <p:nvPr>
            <p:ph idx="1"/>
          </p:nvPr>
        </p:nvSpPr>
        <p:spPr/>
        <p:txBody>
          <a:bodyPr/>
          <a:lstStyle/>
          <a:p>
            <a:r>
              <a:rPr lang="en-US" dirty="0"/>
              <a:t>Module 1-Understanding </a:t>
            </a:r>
          </a:p>
          <a:p>
            <a:r>
              <a:rPr lang="en-US" dirty="0"/>
              <a:t>Module 2-Responsibilities</a:t>
            </a:r>
          </a:p>
          <a:p>
            <a:r>
              <a:rPr lang="en-US" dirty="0"/>
              <a:t>Module 3-Caring</a:t>
            </a:r>
          </a:p>
          <a:p>
            <a:r>
              <a:rPr lang="en-US" dirty="0"/>
              <a:t>Module 4-Trauma</a:t>
            </a:r>
          </a:p>
          <a:p>
            <a:r>
              <a:rPr lang="en-US" dirty="0"/>
              <a:t>Module 5-Disabled</a:t>
            </a:r>
          </a:p>
          <a:p>
            <a:r>
              <a:rPr lang="en-US" dirty="0"/>
              <a:t>Module 6-Vicarious Traumatization</a:t>
            </a:r>
          </a:p>
          <a:p>
            <a:r>
              <a:rPr lang="en-US" dirty="0"/>
              <a:t>Module 7-Care for the Caregiver</a:t>
            </a:r>
          </a:p>
          <a:p>
            <a:endParaRPr lang="en-US" dirty="0"/>
          </a:p>
        </p:txBody>
      </p:sp>
    </p:spTree>
    <p:extLst>
      <p:ext uri="{BB962C8B-B14F-4D97-AF65-F5344CB8AC3E}">
        <p14:creationId xmlns:p14="http://schemas.microsoft.com/office/powerpoint/2010/main" val="36815898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Responsibility</a:t>
            </a:r>
            <a:endParaRPr lang="en-US" dirty="0"/>
          </a:p>
        </p:txBody>
      </p:sp>
      <p:sp>
        <p:nvSpPr>
          <p:cNvPr id="3" name="Content Placeholder 2"/>
          <p:cNvSpPr>
            <a:spLocks noGrp="1"/>
          </p:cNvSpPr>
          <p:nvPr>
            <p:ph idx="1"/>
          </p:nvPr>
        </p:nvSpPr>
        <p:spPr/>
        <p:txBody>
          <a:bodyPr>
            <a:normAutofit/>
          </a:bodyPr>
          <a:lstStyle/>
          <a:p>
            <a:pPr algn="ctr"/>
            <a:endParaRPr lang="en-US" sz="5400" dirty="0" smtClean="0"/>
          </a:p>
          <a:p>
            <a:pPr algn="ctr"/>
            <a:endParaRPr lang="en-US" sz="5400" dirty="0"/>
          </a:p>
          <a:p>
            <a:pPr algn="ctr"/>
            <a:r>
              <a:rPr lang="en-US" sz="5400" dirty="0" smtClean="0"/>
              <a:t>Module II</a:t>
            </a:r>
            <a:endParaRPr lang="en-US" sz="5400" dirty="0"/>
          </a:p>
        </p:txBody>
      </p:sp>
    </p:spTree>
    <p:extLst>
      <p:ext uri="{BB962C8B-B14F-4D97-AF65-F5344CB8AC3E}">
        <p14:creationId xmlns:p14="http://schemas.microsoft.com/office/powerpoint/2010/main" val="3267574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a Choice</a:t>
            </a:r>
            <a:endParaRPr lang="en-US" dirty="0"/>
          </a:p>
        </p:txBody>
      </p:sp>
      <p:sp>
        <p:nvSpPr>
          <p:cNvPr id="3" name="Content Placeholder 2"/>
          <p:cNvSpPr>
            <a:spLocks noGrp="1"/>
          </p:cNvSpPr>
          <p:nvPr>
            <p:ph idx="1"/>
          </p:nvPr>
        </p:nvSpPr>
        <p:spPr/>
        <p:txBody>
          <a:bodyPr/>
          <a:lstStyle/>
          <a:p>
            <a:r>
              <a:rPr lang="en-US" dirty="0" smtClean="0"/>
              <a:t>  Emergency workers can respond to a trauma or crisis and limit their contact with victims or survivors.</a:t>
            </a:r>
          </a:p>
          <a:p>
            <a:r>
              <a:rPr lang="en-US" dirty="0"/>
              <a:t> </a:t>
            </a:r>
            <a:r>
              <a:rPr lang="en-US" dirty="0" smtClean="0"/>
              <a:t> Emergency worker could choose to be compassionate, and not limit their contacts</a:t>
            </a:r>
            <a:endParaRPr lang="en-US" dirty="0"/>
          </a:p>
        </p:txBody>
      </p:sp>
    </p:spTree>
    <p:extLst>
      <p:ext uri="{BB962C8B-B14F-4D97-AF65-F5344CB8AC3E}">
        <p14:creationId xmlns:p14="http://schemas.microsoft.com/office/powerpoint/2010/main" val="27572087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Caregivers in the field</a:t>
            </a:r>
            <a:endParaRPr lang="en-US" dirty="0"/>
          </a:p>
        </p:txBody>
      </p:sp>
      <p:sp>
        <p:nvSpPr>
          <p:cNvPr id="3" name="Content Placeholder 2"/>
          <p:cNvSpPr>
            <a:spLocks noGrp="1"/>
          </p:cNvSpPr>
          <p:nvPr>
            <p:ph idx="1"/>
          </p:nvPr>
        </p:nvSpPr>
        <p:spPr/>
        <p:txBody>
          <a:bodyPr/>
          <a:lstStyle/>
          <a:p>
            <a:r>
              <a:rPr lang="en-US" dirty="0" smtClean="0"/>
              <a:t>They are the ones working with a strong </a:t>
            </a:r>
            <a:r>
              <a:rPr lang="en-US" dirty="0"/>
              <a:t>identification with </a:t>
            </a:r>
            <a:r>
              <a:rPr lang="en-US" dirty="0" smtClean="0"/>
              <a:t>the helpless</a:t>
            </a:r>
            <a:r>
              <a:rPr lang="en-US" dirty="0"/>
              <a:t>, </a:t>
            </a:r>
            <a:r>
              <a:rPr lang="en-US" dirty="0" smtClean="0"/>
              <a:t>the suffering</a:t>
            </a:r>
            <a:r>
              <a:rPr lang="en-US" dirty="0"/>
              <a:t>, or traumatized </a:t>
            </a:r>
            <a:r>
              <a:rPr lang="en-US" dirty="0" smtClean="0"/>
              <a:t>people.</a:t>
            </a:r>
          </a:p>
          <a:p>
            <a:r>
              <a:rPr lang="en-US" dirty="0" smtClean="0"/>
              <a:t>Any kind of self care is absent or greatly lacking.</a:t>
            </a:r>
          </a:p>
          <a:p>
            <a:r>
              <a:rPr lang="en-US" dirty="0" smtClean="0"/>
              <a:t>A lack of awareness on the part of the caregiver.</a:t>
            </a:r>
          </a:p>
          <a:p>
            <a:r>
              <a:rPr lang="en-US" dirty="0" smtClean="0"/>
              <a:t>Having past traumas not dealt with. </a:t>
            </a:r>
            <a:endParaRPr lang="en-US" dirty="0"/>
          </a:p>
        </p:txBody>
      </p:sp>
    </p:spTree>
    <p:extLst>
      <p:ext uri="{BB962C8B-B14F-4D97-AF65-F5344CB8AC3E}">
        <p14:creationId xmlns:p14="http://schemas.microsoft.com/office/powerpoint/2010/main" val="223888206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kinds of Suffering</a:t>
            </a:r>
            <a:endParaRPr lang="en-US" dirty="0"/>
          </a:p>
        </p:txBody>
      </p:sp>
      <p:sp>
        <p:nvSpPr>
          <p:cNvPr id="3" name="Content Placeholder 2"/>
          <p:cNvSpPr>
            <a:spLocks noGrp="1"/>
          </p:cNvSpPr>
          <p:nvPr>
            <p:ph idx="1"/>
          </p:nvPr>
        </p:nvSpPr>
        <p:spPr/>
        <p:txBody>
          <a:bodyPr/>
          <a:lstStyle/>
          <a:p>
            <a:r>
              <a:rPr lang="en-US" dirty="0" smtClean="0"/>
              <a:t>Suffering from Something</a:t>
            </a:r>
          </a:p>
          <a:p>
            <a:r>
              <a:rPr lang="en-US" dirty="0" smtClean="0"/>
              <a:t>Suffering with Something </a:t>
            </a:r>
            <a:endParaRPr lang="en-US" dirty="0"/>
          </a:p>
        </p:txBody>
      </p:sp>
    </p:spTree>
    <p:extLst>
      <p:ext uri="{BB962C8B-B14F-4D97-AF65-F5344CB8AC3E}">
        <p14:creationId xmlns:p14="http://schemas.microsoft.com/office/powerpoint/2010/main" val="284036079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Assignments to Tragedy</a:t>
            </a:r>
            <a:endParaRPr lang="en-US" dirty="0"/>
          </a:p>
        </p:txBody>
      </p:sp>
      <p:sp>
        <p:nvSpPr>
          <p:cNvPr id="3" name="Content Placeholder 2"/>
          <p:cNvSpPr>
            <a:spLocks noGrp="1"/>
          </p:cNvSpPr>
          <p:nvPr>
            <p:ph idx="1"/>
          </p:nvPr>
        </p:nvSpPr>
        <p:spPr/>
        <p:txBody>
          <a:bodyPr/>
          <a:lstStyle/>
          <a:p>
            <a:r>
              <a:rPr lang="en-US" dirty="0" smtClean="0"/>
              <a:t>Suffering within the Department</a:t>
            </a:r>
          </a:p>
          <a:p>
            <a:r>
              <a:rPr lang="en-US" dirty="0" smtClean="0"/>
              <a:t>Suffering on the streets</a:t>
            </a:r>
          </a:p>
          <a:p>
            <a:r>
              <a:rPr lang="en-US" dirty="0" smtClean="0"/>
              <a:t>Suffering unimaginable</a:t>
            </a:r>
          </a:p>
          <a:p>
            <a:pPr lvl="1"/>
            <a:r>
              <a:rPr lang="en-US" dirty="0" smtClean="0"/>
              <a:t>Columbine High School</a:t>
            </a:r>
          </a:p>
          <a:p>
            <a:pPr lvl="1"/>
            <a:r>
              <a:rPr lang="en-US" dirty="0" smtClean="0"/>
              <a:t>Oklahoma City</a:t>
            </a:r>
          </a:p>
          <a:p>
            <a:pPr lvl="1"/>
            <a:r>
              <a:rPr lang="en-US" dirty="0" smtClean="0"/>
              <a:t>9-11-2001</a:t>
            </a:r>
          </a:p>
          <a:p>
            <a:pPr lvl="1"/>
            <a:r>
              <a:rPr lang="en-US" dirty="0" smtClean="0"/>
              <a:t>Wedgewood Baptist Church</a:t>
            </a:r>
          </a:p>
          <a:p>
            <a:pPr lvl="1"/>
            <a:r>
              <a:rPr lang="en-US" dirty="0" smtClean="0"/>
              <a:t>Jarrell Tornado</a:t>
            </a:r>
            <a:endParaRPr lang="en-US" dirty="0"/>
          </a:p>
        </p:txBody>
      </p:sp>
    </p:spTree>
    <p:extLst>
      <p:ext uri="{BB962C8B-B14F-4D97-AF65-F5344CB8AC3E}">
        <p14:creationId xmlns:p14="http://schemas.microsoft.com/office/powerpoint/2010/main" val="184238820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354762"/>
          </a:xfrm>
        </p:spPr>
        <p:txBody>
          <a:bodyPr/>
          <a:lstStyle/>
          <a:p>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 y="381000"/>
            <a:ext cx="8732519"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13840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02362"/>
          </a:xfrm>
        </p:spPr>
        <p:txBody>
          <a:bodyPr>
            <a:normAutofit/>
          </a:bodyPr>
          <a:lstStyle/>
          <a:p>
            <a:pPr marL="571500" indent="-571500" algn="l">
              <a:buFont typeface="Arial" pitchFamily="34" charset="0"/>
              <a:buChar char="•"/>
            </a:pPr>
            <a:r>
              <a:rPr lang="en-US" sz="3600" dirty="0" smtClean="0"/>
              <a:t>Displays of stress</a:t>
            </a:r>
            <a:br>
              <a:rPr lang="en-US" sz="3600" dirty="0" smtClean="0"/>
            </a:br>
            <a:r>
              <a:rPr lang="en-US" sz="3600" dirty="0" smtClean="0"/>
              <a:t>-Disruptive symptoms</a:t>
            </a:r>
            <a:br>
              <a:rPr lang="en-US" sz="3600" dirty="0" smtClean="0"/>
            </a:br>
            <a:r>
              <a:rPr lang="en-US" sz="3600" dirty="0"/>
              <a:t> </a:t>
            </a:r>
            <a:r>
              <a:rPr lang="en-US" sz="3600" dirty="0" smtClean="0"/>
              <a:t>   Your normal day is invaded by thoughts and visions of trauma(s) that disrupt your actions. </a:t>
            </a:r>
            <a:br>
              <a:rPr lang="en-US" sz="3600" dirty="0" smtClean="0"/>
            </a:br>
            <a:r>
              <a:rPr lang="en-US" sz="3600" dirty="0" smtClean="0"/>
              <a:t>-Depression</a:t>
            </a:r>
            <a:br>
              <a:rPr lang="en-US" sz="3600" dirty="0" smtClean="0"/>
            </a:br>
            <a:r>
              <a:rPr lang="en-US" sz="3600" dirty="0"/>
              <a:t> </a:t>
            </a:r>
            <a:r>
              <a:rPr lang="en-US" sz="3600" dirty="0" smtClean="0"/>
              <a:t>   You become depressed over the trauma of others. Taking it upon yourself. </a:t>
            </a:r>
            <a:br>
              <a:rPr lang="en-US" sz="3600" dirty="0" smtClean="0"/>
            </a:br>
            <a:r>
              <a:rPr lang="en-US" sz="3600" dirty="0" smtClean="0"/>
              <a:t>-Irritation</a:t>
            </a:r>
            <a:br>
              <a:rPr lang="en-US" sz="3600" dirty="0" smtClean="0"/>
            </a:br>
            <a:r>
              <a:rPr lang="en-US" sz="3600" dirty="0"/>
              <a:t> </a:t>
            </a:r>
            <a:r>
              <a:rPr lang="en-US" sz="3600" dirty="0" smtClean="0"/>
              <a:t>  Can result in anger issues.</a:t>
            </a:r>
            <a:endParaRPr lang="en-US" sz="3600" dirty="0"/>
          </a:p>
        </p:txBody>
      </p:sp>
    </p:spTree>
    <p:extLst>
      <p:ext uri="{BB962C8B-B14F-4D97-AF65-F5344CB8AC3E}">
        <p14:creationId xmlns:p14="http://schemas.microsoft.com/office/powerpoint/2010/main" val="184222100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Responsible for Death Notification</a:t>
            </a:r>
            <a:endParaRPr lang="en-US" dirty="0"/>
          </a:p>
        </p:txBody>
      </p:sp>
      <p:sp>
        <p:nvSpPr>
          <p:cNvPr id="3" name="Content Placeholder 2"/>
          <p:cNvSpPr>
            <a:spLocks noGrp="1"/>
          </p:cNvSpPr>
          <p:nvPr>
            <p:ph idx="1"/>
          </p:nvPr>
        </p:nvSpPr>
        <p:spPr/>
        <p:txBody>
          <a:bodyPr/>
          <a:lstStyle/>
          <a:p>
            <a:r>
              <a:rPr lang="en-US" dirty="0" smtClean="0"/>
              <a:t>Tell Truth</a:t>
            </a:r>
          </a:p>
          <a:p>
            <a:r>
              <a:rPr lang="en-US" dirty="0" smtClean="0"/>
              <a:t>In Timely Manner</a:t>
            </a:r>
          </a:p>
          <a:p>
            <a:r>
              <a:rPr lang="en-US" dirty="0" smtClean="0"/>
              <a:t>In Person</a:t>
            </a:r>
          </a:p>
          <a:p>
            <a:r>
              <a:rPr lang="en-US" dirty="0" smtClean="0"/>
              <a:t>With Compassion</a:t>
            </a:r>
          </a:p>
          <a:p>
            <a:r>
              <a:rPr lang="en-US" dirty="0" smtClean="0"/>
              <a:t>Allow Grief</a:t>
            </a:r>
          </a:p>
          <a:p>
            <a:r>
              <a:rPr lang="en-US" dirty="0" smtClean="0"/>
              <a:t>Offer Continued Support</a:t>
            </a:r>
            <a:endParaRPr lang="en-US" dirty="0"/>
          </a:p>
        </p:txBody>
      </p:sp>
    </p:spTree>
    <p:extLst>
      <p:ext uri="{BB962C8B-B14F-4D97-AF65-F5344CB8AC3E}">
        <p14:creationId xmlns:p14="http://schemas.microsoft.com/office/powerpoint/2010/main" val="5387041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Truth</a:t>
            </a:r>
            <a:endParaRPr lang="en-US" dirty="0"/>
          </a:p>
        </p:txBody>
      </p:sp>
      <p:sp>
        <p:nvSpPr>
          <p:cNvPr id="3" name="Content Placeholder 2"/>
          <p:cNvSpPr>
            <a:spLocks noGrp="1"/>
          </p:cNvSpPr>
          <p:nvPr>
            <p:ph idx="1"/>
          </p:nvPr>
        </p:nvSpPr>
        <p:spPr>
          <a:xfrm>
            <a:off x="457200" y="1295400"/>
            <a:ext cx="8229600" cy="5257800"/>
          </a:xfrm>
        </p:spPr>
        <p:txBody>
          <a:bodyPr>
            <a:normAutofit fontScale="92500" lnSpcReduction="10000"/>
          </a:bodyPr>
          <a:lstStyle/>
          <a:p>
            <a:r>
              <a:rPr lang="en-US" dirty="0" smtClean="0"/>
              <a:t>  As odd as it may seem, the sight of a chaplain, officer, and other official approaching is a universal sign of trauma.</a:t>
            </a:r>
          </a:p>
          <a:p>
            <a:r>
              <a:rPr lang="en-US" dirty="0"/>
              <a:t> </a:t>
            </a:r>
            <a:r>
              <a:rPr lang="en-US" dirty="0" smtClean="0"/>
              <a:t> We have been indoctrinated in television for generations that the military personnel, ministers, police officials, and others approach a residence for death notifications. </a:t>
            </a:r>
          </a:p>
          <a:p>
            <a:r>
              <a:rPr lang="en-US" dirty="0"/>
              <a:t> </a:t>
            </a:r>
            <a:r>
              <a:rPr lang="en-US" dirty="0" smtClean="0"/>
              <a:t>  They know something bad has occurred, even thought denial is an initial sign of grief. </a:t>
            </a:r>
          </a:p>
          <a:p>
            <a:r>
              <a:rPr lang="en-US" dirty="0" smtClean="0"/>
              <a:t>Tell the truth of what happened. Unfortunately that can affect the caregiver as well.</a:t>
            </a:r>
            <a:endParaRPr lang="en-US" dirty="0"/>
          </a:p>
        </p:txBody>
      </p:sp>
    </p:spTree>
    <p:extLst>
      <p:ext uri="{BB962C8B-B14F-4D97-AF65-F5344CB8AC3E}">
        <p14:creationId xmlns:p14="http://schemas.microsoft.com/office/powerpoint/2010/main" val="236238053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Time </a:t>
            </a:r>
            <a:endParaRPr lang="en-US" dirty="0"/>
          </a:p>
        </p:txBody>
      </p:sp>
      <p:sp>
        <p:nvSpPr>
          <p:cNvPr id="3" name="Content Placeholder 2"/>
          <p:cNvSpPr>
            <a:spLocks noGrp="1"/>
          </p:cNvSpPr>
          <p:nvPr>
            <p:ph idx="1"/>
          </p:nvPr>
        </p:nvSpPr>
        <p:spPr/>
        <p:txBody>
          <a:bodyPr/>
          <a:lstStyle/>
          <a:p>
            <a:r>
              <a:rPr lang="en-US" dirty="0" smtClean="0"/>
              <a:t>Death notifications should always be done in a timely manner.</a:t>
            </a:r>
          </a:p>
          <a:p>
            <a:r>
              <a:rPr lang="en-US" dirty="0" smtClean="0"/>
              <a:t>The old adage is true that news travels faster than speed of light, especially bad news.</a:t>
            </a:r>
          </a:p>
          <a:p>
            <a:r>
              <a:rPr lang="en-US" dirty="0" smtClean="0"/>
              <a:t>The caregiver can be affected by the process</a:t>
            </a:r>
          </a:p>
          <a:p>
            <a:r>
              <a:rPr lang="en-US" dirty="0" smtClean="0"/>
              <a:t>The caregiver may associate too close with the circumstance in many different ways</a:t>
            </a:r>
            <a:endParaRPr lang="en-US" dirty="0"/>
          </a:p>
        </p:txBody>
      </p:sp>
    </p:spTree>
    <p:extLst>
      <p:ext uri="{BB962C8B-B14F-4D97-AF65-F5344CB8AC3E}">
        <p14:creationId xmlns:p14="http://schemas.microsoft.com/office/powerpoint/2010/main" val="24155393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278562"/>
          </a:xfrm>
        </p:spPr>
        <p:txBody>
          <a:bodyPr/>
          <a:lstStyle/>
          <a:p>
            <a:r>
              <a:rPr lang="en-US" dirty="0" smtClean="0"/>
              <a:t>Module 1</a:t>
            </a:r>
            <a:br>
              <a:rPr lang="en-US" dirty="0" smtClean="0"/>
            </a:br>
            <a:r>
              <a:rPr lang="en-US" dirty="0"/>
              <a:t/>
            </a:r>
            <a:br>
              <a:rPr lang="en-US" dirty="0"/>
            </a:br>
            <a:r>
              <a:rPr lang="en-US" dirty="0" smtClean="0"/>
              <a:t/>
            </a:r>
            <a:br>
              <a:rPr lang="en-US" dirty="0" smtClean="0"/>
            </a:br>
            <a:r>
              <a:rPr lang="en-US" dirty="0" smtClean="0"/>
              <a:t/>
            </a:r>
            <a:br>
              <a:rPr lang="en-US" dirty="0" smtClean="0"/>
            </a:br>
            <a:r>
              <a:rPr lang="en-US" dirty="0" smtClean="0"/>
              <a:t>Understanding</a:t>
            </a:r>
            <a:endParaRPr lang="en-US" dirty="0"/>
          </a:p>
        </p:txBody>
      </p:sp>
    </p:spTree>
    <p:extLst>
      <p:ext uri="{BB962C8B-B14F-4D97-AF65-F5344CB8AC3E}">
        <p14:creationId xmlns:p14="http://schemas.microsoft.com/office/powerpoint/2010/main" val="387541813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Person</a:t>
            </a:r>
            <a:endParaRPr lang="en-US" dirty="0"/>
          </a:p>
        </p:txBody>
      </p:sp>
      <p:sp>
        <p:nvSpPr>
          <p:cNvPr id="3" name="Content Placeholder 2"/>
          <p:cNvSpPr>
            <a:spLocks noGrp="1"/>
          </p:cNvSpPr>
          <p:nvPr>
            <p:ph idx="1"/>
          </p:nvPr>
        </p:nvSpPr>
        <p:spPr/>
        <p:txBody>
          <a:bodyPr/>
          <a:lstStyle/>
          <a:p>
            <a:r>
              <a:rPr lang="en-US" dirty="0" smtClean="0"/>
              <a:t> A death notification is </a:t>
            </a:r>
            <a:r>
              <a:rPr lang="en-US" b="1" dirty="0" smtClean="0"/>
              <a:t>Always</a:t>
            </a:r>
            <a:r>
              <a:rPr lang="en-US" dirty="0" smtClean="0"/>
              <a:t> done in person</a:t>
            </a:r>
          </a:p>
          <a:p>
            <a:r>
              <a:rPr lang="en-US" dirty="0"/>
              <a:t> </a:t>
            </a:r>
            <a:r>
              <a:rPr lang="en-US" dirty="0" smtClean="0"/>
              <a:t>It should never be done by phone. </a:t>
            </a:r>
          </a:p>
          <a:p>
            <a:r>
              <a:rPr lang="en-US" dirty="0" smtClean="0"/>
              <a:t>It is personal.</a:t>
            </a:r>
          </a:p>
          <a:p>
            <a:r>
              <a:rPr lang="en-US" dirty="0" smtClean="0"/>
              <a:t>It otherwise can be a liability.</a:t>
            </a:r>
          </a:p>
          <a:p>
            <a:r>
              <a:rPr lang="en-US" dirty="0" smtClean="0"/>
              <a:t>It makes it more personal because we do it face to face.</a:t>
            </a:r>
            <a:endParaRPr lang="en-US" dirty="0"/>
          </a:p>
        </p:txBody>
      </p:sp>
    </p:spTree>
    <p:extLst>
      <p:ext uri="{BB962C8B-B14F-4D97-AF65-F5344CB8AC3E}">
        <p14:creationId xmlns:p14="http://schemas.microsoft.com/office/powerpoint/2010/main" val="206122944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Compassion</a:t>
            </a:r>
            <a:endParaRPr lang="en-US" dirty="0"/>
          </a:p>
        </p:txBody>
      </p:sp>
      <p:sp>
        <p:nvSpPr>
          <p:cNvPr id="3" name="Content Placeholder 2"/>
          <p:cNvSpPr>
            <a:spLocks noGrp="1"/>
          </p:cNvSpPr>
          <p:nvPr>
            <p:ph idx="1"/>
          </p:nvPr>
        </p:nvSpPr>
        <p:spPr/>
        <p:txBody>
          <a:bodyPr/>
          <a:lstStyle/>
          <a:p>
            <a:r>
              <a:rPr lang="en-US" dirty="0" smtClean="0"/>
              <a:t>Be sincere</a:t>
            </a:r>
          </a:p>
          <a:p>
            <a:r>
              <a:rPr lang="en-US" dirty="0" smtClean="0"/>
              <a:t>People want to know that you care.</a:t>
            </a:r>
          </a:p>
          <a:p>
            <a:r>
              <a:rPr lang="en-US" dirty="0" smtClean="0"/>
              <a:t>We can make a lasting impression on them showing that we care</a:t>
            </a:r>
          </a:p>
          <a:p>
            <a:r>
              <a:rPr lang="en-US" dirty="0" smtClean="0"/>
              <a:t>People will remember the compassion.</a:t>
            </a:r>
          </a:p>
          <a:p>
            <a:r>
              <a:rPr lang="en-US" dirty="0" smtClean="0"/>
              <a:t>How we handle ourselves is so important, but also how we are dealing with the circumstance.</a:t>
            </a:r>
            <a:endParaRPr lang="en-US" dirty="0"/>
          </a:p>
        </p:txBody>
      </p:sp>
    </p:spTree>
    <p:extLst>
      <p:ext uri="{BB962C8B-B14F-4D97-AF65-F5344CB8AC3E}">
        <p14:creationId xmlns:p14="http://schemas.microsoft.com/office/powerpoint/2010/main" val="190072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Allow Grief</a:t>
            </a:r>
            <a:endParaRPr lang="en-US" dirty="0"/>
          </a:p>
        </p:txBody>
      </p:sp>
      <p:sp>
        <p:nvSpPr>
          <p:cNvPr id="3" name="Content Placeholder 2"/>
          <p:cNvSpPr>
            <a:spLocks noGrp="1"/>
          </p:cNvSpPr>
          <p:nvPr>
            <p:ph idx="1"/>
          </p:nvPr>
        </p:nvSpPr>
        <p:spPr/>
        <p:txBody>
          <a:bodyPr/>
          <a:lstStyle/>
          <a:p>
            <a:r>
              <a:rPr lang="en-US" dirty="0" smtClean="0"/>
              <a:t> Allow them to grieve</a:t>
            </a:r>
          </a:p>
          <a:p>
            <a:r>
              <a:rPr lang="en-US" dirty="0" smtClean="0"/>
              <a:t>Explain your presence &amp; availability </a:t>
            </a:r>
          </a:p>
          <a:p>
            <a:r>
              <a:rPr lang="en-US" dirty="0" smtClean="0"/>
              <a:t>Assist where needed</a:t>
            </a:r>
            <a:endParaRPr lang="en-US" dirty="0"/>
          </a:p>
        </p:txBody>
      </p:sp>
    </p:spTree>
    <p:extLst>
      <p:ext uri="{BB962C8B-B14F-4D97-AF65-F5344CB8AC3E}">
        <p14:creationId xmlns:p14="http://schemas.microsoft.com/office/powerpoint/2010/main" val="3132586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a:t>
            </a:r>
            <a:endParaRPr lang="en-US" dirty="0"/>
          </a:p>
        </p:txBody>
      </p:sp>
      <p:sp>
        <p:nvSpPr>
          <p:cNvPr id="3" name="Content Placeholder 2"/>
          <p:cNvSpPr>
            <a:spLocks noGrp="1"/>
          </p:cNvSpPr>
          <p:nvPr>
            <p:ph idx="1"/>
          </p:nvPr>
        </p:nvSpPr>
        <p:spPr/>
        <p:txBody>
          <a:bodyPr/>
          <a:lstStyle/>
          <a:p>
            <a:r>
              <a:rPr lang="en-US" dirty="0" smtClean="0"/>
              <a:t>Offer support</a:t>
            </a:r>
          </a:p>
          <a:p>
            <a:r>
              <a:rPr lang="en-US" dirty="0" smtClean="0"/>
              <a:t>Explain the process of events following death &amp; what happens </a:t>
            </a:r>
          </a:p>
          <a:p>
            <a:r>
              <a:rPr lang="en-US" dirty="0" smtClean="0"/>
              <a:t>Vocalize support available</a:t>
            </a:r>
          </a:p>
          <a:p>
            <a:r>
              <a:rPr lang="en-US" dirty="0" smtClean="0"/>
              <a:t>Offer prayer</a:t>
            </a:r>
          </a:p>
          <a:p>
            <a:r>
              <a:rPr lang="en-US" dirty="0" smtClean="0"/>
              <a:t>Follow up with them &amp; yourself</a:t>
            </a:r>
          </a:p>
          <a:p>
            <a:r>
              <a:rPr lang="en-US" dirty="0" smtClean="0"/>
              <a:t>It is not costly nor complicated!</a:t>
            </a:r>
            <a:endParaRPr lang="en-US" dirty="0"/>
          </a:p>
        </p:txBody>
      </p:sp>
    </p:spTree>
    <p:extLst>
      <p:ext uri="{BB962C8B-B14F-4D97-AF65-F5344CB8AC3E}">
        <p14:creationId xmlns:p14="http://schemas.microsoft.com/office/powerpoint/2010/main" val="243702104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lstStyle/>
          <a:p>
            <a:endParaRPr lang="en-US" dirty="0"/>
          </a:p>
        </p:txBody>
      </p:sp>
      <p:sp>
        <p:nvSpPr>
          <p:cNvPr id="3" name="Rectangle 2"/>
          <p:cNvSpPr/>
          <p:nvPr/>
        </p:nvSpPr>
        <p:spPr>
          <a:xfrm>
            <a:off x="584992" y="457200"/>
            <a:ext cx="1396207"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imes New Roman" pitchFamily="18" charset="0"/>
                <a:cs typeface="Times New Roman" pitchFamily="18" charset="0"/>
              </a:rPr>
              <a:t>Home Environment</a:t>
            </a:r>
            <a:endParaRPr lang="en-US" dirty="0">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992" y="2857500"/>
            <a:ext cx="1396207" cy="760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749" y="5486400"/>
            <a:ext cx="1297496" cy="70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84992" y="2857500"/>
            <a:ext cx="1396207" cy="646331"/>
          </a:xfrm>
          <a:prstGeom prst="rect">
            <a:avLst/>
          </a:prstGeom>
          <a:noFill/>
        </p:spPr>
        <p:txBody>
          <a:bodyPr wrap="square" rtlCol="0">
            <a:spAutoFit/>
          </a:bodyPr>
          <a:lstStyle/>
          <a:p>
            <a:r>
              <a:rPr lang="en-US" dirty="0" smtClean="0">
                <a:latin typeface="Times New Roman" pitchFamily="18" charset="0"/>
                <a:cs typeface="Times New Roman" pitchFamily="18" charset="0"/>
              </a:rPr>
              <a:t>Work Environment</a:t>
            </a:r>
            <a:endParaRPr lang="en-US" dirty="0">
              <a:latin typeface="Times New Roman" pitchFamily="18" charset="0"/>
              <a:cs typeface="Times New Roman" pitchFamily="18" charset="0"/>
            </a:endParaRPr>
          </a:p>
        </p:txBody>
      </p:sp>
      <p:sp>
        <p:nvSpPr>
          <p:cNvPr id="6" name="TextBox 5"/>
          <p:cNvSpPr txBox="1"/>
          <p:nvPr/>
        </p:nvSpPr>
        <p:spPr>
          <a:xfrm>
            <a:off x="514749" y="5486400"/>
            <a:ext cx="1466450" cy="646331"/>
          </a:xfrm>
          <a:prstGeom prst="rect">
            <a:avLst/>
          </a:prstGeom>
          <a:noFill/>
        </p:spPr>
        <p:txBody>
          <a:bodyPr wrap="square" rtlCol="0">
            <a:spAutoFit/>
          </a:bodyPr>
          <a:lstStyle/>
          <a:p>
            <a:r>
              <a:rPr lang="en-US" dirty="0" smtClean="0"/>
              <a:t>Client Environment</a:t>
            </a:r>
            <a:endParaRPr lang="en-US" dirty="0"/>
          </a:p>
        </p:txBody>
      </p:sp>
      <p:sp>
        <p:nvSpPr>
          <p:cNvPr id="7" name="TextBox 6"/>
          <p:cNvSpPr txBox="1"/>
          <p:nvPr/>
        </p:nvSpPr>
        <p:spPr>
          <a:xfrm>
            <a:off x="3124200" y="1219200"/>
            <a:ext cx="1524000" cy="646331"/>
          </a:xfrm>
          <a:prstGeom prst="rect">
            <a:avLst/>
          </a:prstGeom>
          <a:noFill/>
        </p:spPr>
        <p:txBody>
          <a:bodyPr wrap="square" rtlCol="0">
            <a:spAutoFit/>
          </a:bodyPr>
          <a:lstStyle/>
          <a:p>
            <a:r>
              <a:rPr lang="en-US" b="1" dirty="0" smtClean="0"/>
              <a:t> Compassion Satisfaction</a:t>
            </a:r>
            <a:endParaRPr lang="en-US" b="1" dirty="0"/>
          </a:p>
        </p:txBody>
      </p:sp>
      <p:sp>
        <p:nvSpPr>
          <p:cNvPr id="8" name="TextBox 7"/>
          <p:cNvSpPr txBox="1"/>
          <p:nvPr/>
        </p:nvSpPr>
        <p:spPr>
          <a:xfrm>
            <a:off x="3276600" y="4267200"/>
            <a:ext cx="1524000" cy="646331"/>
          </a:xfrm>
          <a:prstGeom prst="rect">
            <a:avLst/>
          </a:prstGeom>
          <a:noFill/>
        </p:spPr>
        <p:txBody>
          <a:bodyPr wrap="square" rtlCol="0">
            <a:spAutoFit/>
          </a:bodyPr>
          <a:lstStyle/>
          <a:p>
            <a:r>
              <a:rPr lang="en-US" dirty="0" smtClean="0"/>
              <a:t>Compassion Fatigue</a:t>
            </a:r>
            <a:endParaRPr lang="en-US" dirty="0"/>
          </a:p>
        </p:txBody>
      </p:sp>
      <p:sp>
        <p:nvSpPr>
          <p:cNvPr id="9" name="Rectangle 8"/>
          <p:cNvSpPr/>
          <p:nvPr/>
        </p:nvSpPr>
        <p:spPr>
          <a:xfrm>
            <a:off x="3124200" y="2970891"/>
            <a:ext cx="1524000" cy="646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124200" y="3001898"/>
            <a:ext cx="1524000" cy="584775"/>
          </a:xfrm>
          <a:prstGeom prst="rect">
            <a:avLst/>
          </a:prstGeom>
          <a:noFill/>
        </p:spPr>
        <p:txBody>
          <a:bodyPr wrap="square" rtlCol="0">
            <a:spAutoFit/>
          </a:bodyPr>
          <a:lstStyle/>
          <a:p>
            <a:r>
              <a:rPr lang="en-US" sz="3200" dirty="0" smtClean="0">
                <a:solidFill>
                  <a:srgbClr val="FF0000"/>
                </a:solidFill>
              </a:rPr>
              <a:t>Trauma</a:t>
            </a:r>
            <a:endParaRPr lang="en-US" sz="3200" dirty="0">
              <a:solidFill>
                <a:srgbClr val="FF0000"/>
              </a:solidFill>
            </a:endParaRPr>
          </a:p>
        </p:txBody>
      </p:sp>
      <p:sp>
        <p:nvSpPr>
          <p:cNvPr id="11" name="TextBox 10"/>
          <p:cNvSpPr txBox="1"/>
          <p:nvPr/>
        </p:nvSpPr>
        <p:spPr>
          <a:xfrm>
            <a:off x="6400800" y="1676400"/>
            <a:ext cx="1295400" cy="646331"/>
          </a:xfrm>
          <a:prstGeom prst="rect">
            <a:avLst/>
          </a:prstGeom>
          <a:noFill/>
        </p:spPr>
        <p:txBody>
          <a:bodyPr wrap="square" rtlCol="0">
            <a:spAutoFit/>
          </a:bodyPr>
          <a:lstStyle/>
          <a:p>
            <a:r>
              <a:rPr lang="en-US" dirty="0" smtClean="0">
                <a:solidFill>
                  <a:srgbClr val="FF0000"/>
                </a:solidFill>
              </a:rPr>
              <a:t>Secondary Trauma</a:t>
            </a:r>
            <a:endParaRPr lang="en-US" dirty="0">
              <a:solidFill>
                <a:srgbClr val="FF0000"/>
              </a:solidFill>
            </a:endParaRPr>
          </a:p>
        </p:txBody>
      </p:sp>
      <p:sp>
        <p:nvSpPr>
          <p:cNvPr id="12" name="TextBox 11"/>
          <p:cNvSpPr txBox="1"/>
          <p:nvPr/>
        </p:nvSpPr>
        <p:spPr>
          <a:xfrm>
            <a:off x="6629400" y="3180665"/>
            <a:ext cx="1676400" cy="369332"/>
          </a:xfrm>
          <a:prstGeom prst="rect">
            <a:avLst/>
          </a:prstGeom>
          <a:noFill/>
        </p:spPr>
        <p:txBody>
          <a:bodyPr wrap="square" rtlCol="0">
            <a:spAutoFit/>
          </a:bodyPr>
          <a:lstStyle/>
          <a:p>
            <a:r>
              <a:rPr lang="en-US" dirty="0" smtClean="0"/>
              <a:t>Exhaustion</a:t>
            </a:r>
            <a:endParaRPr lang="en-US" dirty="0"/>
          </a:p>
        </p:txBody>
      </p:sp>
      <p:cxnSp>
        <p:nvCxnSpPr>
          <p:cNvPr id="15" name="Straight Arrow Connector 14"/>
          <p:cNvCxnSpPr>
            <a:endCxn id="7" idx="1"/>
          </p:cNvCxnSpPr>
          <p:nvPr/>
        </p:nvCxnSpPr>
        <p:spPr>
          <a:xfrm>
            <a:off x="1981199" y="1066800"/>
            <a:ext cx="1143001" cy="4755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981199" y="1676400"/>
            <a:ext cx="1143001" cy="156119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1812245" y="3617682"/>
            <a:ext cx="1311955" cy="20211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1981199" y="3365331"/>
            <a:ext cx="99060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4648200" y="3503831"/>
            <a:ext cx="1981200" cy="10611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4419600" y="2322731"/>
            <a:ext cx="1981200" cy="19444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981199" y="1865531"/>
            <a:ext cx="4419601" cy="13720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553200" y="4267200"/>
            <a:ext cx="1752600" cy="369332"/>
          </a:xfrm>
          <a:prstGeom prst="rect">
            <a:avLst/>
          </a:prstGeom>
          <a:noFill/>
        </p:spPr>
        <p:txBody>
          <a:bodyPr wrap="square" rtlCol="0">
            <a:spAutoFit/>
          </a:bodyPr>
          <a:lstStyle/>
          <a:p>
            <a:r>
              <a:rPr lang="en-US" dirty="0" smtClean="0"/>
              <a:t>Depression</a:t>
            </a:r>
            <a:endParaRPr lang="en-US" dirty="0"/>
          </a:p>
        </p:txBody>
      </p:sp>
      <p:cxnSp>
        <p:nvCxnSpPr>
          <p:cNvPr id="10241" name="Straight Arrow Connector 10240"/>
          <p:cNvCxnSpPr/>
          <p:nvPr/>
        </p:nvCxnSpPr>
        <p:spPr>
          <a:xfrm>
            <a:off x="7048500" y="3503831"/>
            <a:ext cx="0" cy="7633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246" name="TextBox 10245"/>
          <p:cNvSpPr txBox="1"/>
          <p:nvPr/>
        </p:nvSpPr>
        <p:spPr>
          <a:xfrm>
            <a:off x="6096000" y="5029200"/>
            <a:ext cx="2209800" cy="646331"/>
          </a:xfrm>
          <a:prstGeom prst="rect">
            <a:avLst/>
          </a:prstGeom>
          <a:noFill/>
        </p:spPr>
        <p:txBody>
          <a:bodyPr wrap="square" rtlCol="0">
            <a:spAutoFit/>
          </a:bodyPr>
          <a:lstStyle/>
          <a:p>
            <a:r>
              <a:rPr lang="en-US" dirty="0" smtClean="0"/>
              <a:t>Decline in Spiritual, Mental, Physical</a:t>
            </a:r>
            <a:endParaRPr lang="en-US" dirty="0"/>
          </a:p>
        </p:txBody>
      </p:sp>
      <p:cxnSp>
        <p:nvCxnSpPr>
          <p:cNvPr id="10248" name="Straight Arrow Connector 10247"/>
          <p:cNvCxnSpPr/>
          <p:nvPr/>
        </p:nvCxnSpPr>
        <p:spPr>
          <a:xfrm>
            <a:off x="6934200" y="4628241"/>
            <a:ext cx="0" cy="40095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580628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Normal Symptoms</a:t>
            </a:r>
            <a:endParaRPr lang="en-US" dirty="0"/>
          </a:p>
        </p:txBody>
      </p:sp>
      <p:sp>
        <p:nvSpPr>
          <p:cNvPr id="4" name="Content Placeholder 3"/>
          <p:cNvSpPr>
            <a:spLocks noGrp="1"/>
          </p:cNvSpPr>
          <p:nvPr>
            <p:ph idx="1"/>
          </p:nvPr>
        </p:nvSpPr>
        <p:spPr/>
        <p:txBody>
          <a:bodyPr/>
          <a:lstStyle/>
          <a:p>
            <a:r>
              <a:rPr lang="en-US" dirty="0" smtClean="0"/>
              <a:t>Excessive Blaming</a:t>
            </a:r>
          </a:p>
          <a:p>
            <a:r>
              <a:rPr lang="en-US" dirty="0" smtClean="0"/>
              <a:t>Bottled up emotions</a:t>
            </a:r>
          </a:p>
          <a:p>
            <a:r>
              <a:rPr lang="en-US" dirty="0" smtClean="0"/>
              <a:t>Isolation from others</a:t>
            </a:r>
          </a:p>
          <a:p>
            <a:r>
              <a:rPr lang="en-US" dirty="0" smtClean="0"/>
              <a:t>Above average complaints from others</a:t>
            </a:r>
          </a:p>
          <a:p>
            <a:r>
              <a:rPr lang="en-US" dirty="0" smtClean="0"/>
              <a:t>Voices excessive amount of complaints</a:t>
            </a:r>
          </a:p>
          <a:p>
            <a:r>
              <a:rPr lang="en-US" dirty="0" smtClean="0"/>
              <a:t>Substance abuse</a:t>
            </a:r>
          </a:p>
          <a:p>
            <a:r>
              <a:rPr lang="en-US" dirty="0" smtClean="0"/>
              <a:t>Compulsive behaviors</a:t>
            </a:r>
            <a:endParaRPr lang="en-US" dirty="0"/>
          </a:p>
        </p:txBody>
      </p:sp>
    </p:spTree>
    <p:extLst>
      <p:ext uri="{BB962C8B-B14F-4D97-AF65-F5344CB8AC3E}">
        <p14:creationId xmlns:p14="http://schemas.microsoft.com/office/powerpoint/2010/main" val="321302460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III</a:t>
            </a:r>
            <a:endParaRPr lang="en-US" dirty="0"/>
          </a:p>
        </p:txBody>
      </p:sp>
      <p:sp>
        <p:nvSpPr>
          <p:cNvPr id="3" name="Content Placeholder 2"/>
          <p:cNvSpPr>
            <a:spLocks noGrp="1"/>
          </p:cNvSpPr>
          <p:nvPr>
            <p:ph idx="1"/>
          </p:nvPr>
        </p:nvSpPr>
        <p:spPr/>
        <p:txBody>
          <a:bodyPr>
            <a:normAutofit/>
          </a:bodyPr>
          <a:lstStyle/>
          <a:p>
            <a:pPr marL="0" indent="0" algn="ctr">
              <a:buNone/>
            </a:pPr>
            <a:r>
              <a:rPr lang="en-US" sz="6600" dirty="0" smtClean="0"/>
              <a:t>	</a:t>
            </a:r>
          </a:p>
          <a:p>
            <a:pPr marL="0" indent="0" algn="ctr">
              <a:buNone/>
            </a:pPr>
            <a:r>
              <a:rPr lang="en-US" sz="6600" dirty="0" smtClean="0"/>
              <a:t>Caring</a:t>
            </a:r>
            <a:endParaRPr lang="en-US" sz="6600" dirty="0"/>
          </a:p>
        </p:txBody>
      </p:sp>
    </p:spTree>
    <p:extLst>
      <p:ext uri="{BB962C8B-B14F-4D97-AF65-F5344CB8AC3E}">
        <p14:creationId xmlns:p14="http://schemas.microsoft.com/office/powerpoint/2010/main" val="91623104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 Field</a:t>
            </a:r>
            <a:endParaRPr lang="en-US" dirty="0"/>
          </a:p>
        </p:txBody>
      </p:sp>
      <p:sp>
        <p:nvSpPr>
          <p:cNvPr id="3" name="Content Placeholder 2"/>
          <p:cNvSpPr>
            <a:spLocks noGrp="1"/>
          </p:cNvSpPr>
          <p:nvPr>
            <p:ph idx="1"/>
          </p:nvPr>
        </p:nvSpPr>
        <p:spPr/>
        <p:txBody>
          <a:bodyPr/>
          <a:lstStyle/>
          <a:p>
            <a:r>
              <a:rPr lang="en-US" dirty="0"/>
              <a:t>Sometimes people who witness a lot of trauma as part of their jobs - like law enforcement </a:t>
            </a:r>
            <a:r>
              <a:rPr lang="en-US" dirty="0" smtClean="0"/>
              <a:t>officers, paramedics, </a:t>
            </a:r>
            <a:r>
              <a:rPr lang="en-US" dirty="0"/>
              <a:t>and fireman - will opt to choose different lines of work. Even if they recuperate and successfully combat these feelings, they sometimes feel they don’t want to begin again the process of exposing their heart and feelings day in and day out. </a:t>
            </a:r>
          </a:p>
        </p:txBody>
      </p:sp>
    </p:spTree>
    <p:extLst>
      <p:ext uri="{BB962C8B-B14F-4D97-AF65-F5344CB8AC3E}">
        <p14:creationId xmlns:p14="http://schemas.microsoft.com/office/powerpoint/2010/main" val="400984464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Denial</a:t>
            </a:r>
            <a:endParaRPr lang="en-US" dirty="0"/>
          </a:p>
        </p:txBody>
      </p:sp>
      <p:sp>
        <p:nvSpPr>
          <p:cNvPr id="3" name="Content Placeholder 2"/>
          <p:cNvSpPr>
            <a:spLocks noGrp="1"/>
          </p:cNvSpPr>
          <p:nvPr>
            <p:ph idx="1"/>
          </p:nvPr>
        </p:nvSpPr>
        <p:spPr/>
        <p:txBody>
          <a:bodyPr/>
          <a:lstStyle/>
          <a:p>
            <a:r>
              <a:rPr lang="en-US" dirty="0"/>
              <a:t>Denial is one of the most detrimental symptoms of Compassion </a:t>
            </a:r>
            <a:r>
              <a:rPr lang="en-US" dirty="0" smtClean="0"/>
              <a:t>Fatigue. </a:t>
            </a:r>
            <a:r>
              <a:rPr lang="en-US" dirty="0"/>
              <a:t>It can easily hinder your ability to assess the level of fatigue and stress in your life as well as thwart your efforts to begin the healing process.</a:t>
            </a:r>
          </a:p>
          <a:p>
            <a:endParaRPr lang="en-US" dirty="0"/>
          </a:p>
        </p:txBody>
      </p:sp>
    </p:spTree>
    <p:extLst>
      <p:ext uri="{BB962C8B-B14F-4D97-AF65-F5344CB8AC3E}">
        <p14:creationId xmlns:p14="http://schemas.microsoft.com/office/powerpoint/2010/main" val="184469956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Resiliency</a:t>
            </a:r>
            <a:endParaRPr lang="en-US" dirty="0"/>
          </a:p>
        </p:txBody>
      </p:sp>
      <p:sp>
        <p:nvSpPr>
          <p:cNvPr id="3" name="Content Placeholder 2"/>
          <p:cNvSpPr>
            <a:spLocks noGrp="1"/>
          </p:cNvSpPr>
          <p:nvPr>
            <p:ph idx="1"/>
          </p:nvPr>
        </p:nvSpPr>
        <p:spPr/>
        <p:txBody>
          <a:bodyPr/>
          <a:lstStyle/>
          <a:p>
            <a:r>
              <a:rPr lang="en-US" dirty="0" err="1" smtClean="0"/>
              <a:t>Individualy</a:t>
            </a:r>
            <a:r>
              <a:rPr lang="en-US" dirty="0" smtClean="0"/>
              <a:t> how to guide them to resiliency</a:t>
            </a:r>
          </a:p>
          <a:p>
            <a:r>
              <a:rPr lang="en-US" dirty="0" smtClean="0"/>
              <a:t>Organizationally how to improve negative aspects and maximize positive aspects</a:t>
            </a:r>
          </a:p>
          <a:p>
            <a:endParaRPr lang="en-US" dirty="0"/>
          </a:p>
        </p:txBody>
      </p:sp>
    </p:spTree>
    <p:extLst>
      <p:ext uri="{BB962C8B-B14F-4D97-AF65-F5344CB8AC3E}">
        <p14:creationId xmlns:p14="http://schemas.microsoft.com/office/powerpoint/2010/main" val="34591794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lstStyle/>
          <a:p>
            <a:r>
              <a:rPr lang="en-US" dirty="0" smtClean="0"/>
              <a:t>“Everything can be taken from a man but one thing: the last of the human freedoms-to choose one’s own attitude in any given set of circumstances…”</a:t>
            </a:r>
            <a:br>
              <a:rPr lang="en-US" dirty="0" smtClean="0"/>
            </a:br>
            <a:r>
              <a:rPr lang="en-US" dirty="0" smtClean="0"/>
              <a:t>Viktor </a:t>
            </a:r>
            <a:r>
              <a:rPr lang="en-US" dirty="0" err="1" smtClean="0"/>
              <a:t>Frankl</a:t>
            </a:r>
            <a:endParaRPr lang="en-US" dirty="0"/>
          </a:p>
        </p:txBody>
      </p:sp>
    </p:spTree>
    <p:extLst>
      <p:ext uri="{BB962C8B-B14F-4D97-AF65-F5344CB8AC3E}">
        <p14:creationId xmlns:p14="http://schemas.microsoft.com/office/powerpoint/2010/main" val="20671474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Resources</a:t>
            </a:r>
            <a:endParaRPr lang="en-US" dirty="0"/>
          </a:p>
        </p:txBody>
      </p:sp>
      <p:sp>
        <p:nvSpPr>
          <p:cNvPr id="4" name="Content Placeholder 3"/>
          <p:cNvSpPr>
            <a:spLocks noGrp="1"/>
          </p:cNvSpPr>
          <p:nvPr>
            <p:ph idx="1"/>
          </p:nvPr>
        </p:nvSpPr>
        <p:spPr/>
        <p:txBody>
          <a:bodyPr/>
          <a:lstStyle/>
          <a:p>
            <a:r>
              <a:rPr lang="en-US" dirty="0" smtClean="0"/>
              <a:t>Recognizing that you are dealing with compassion fatigue is a great step.</a:t>
            </a:r>
          </a:p>
          <a:p>
            <a:r>
              <a:rPr lang="en-US" dirty="0" smtClean="0"/>
              <a:t>Realizing you need to take on healthy self care. </a:t>
            </a:r>
          </a:p>
          <a:p>
            <a:r>
              <a:rPr lang="en-US" dirty="0" smtClean="0"/>
              <a:t>Awareness of the symptoms</a:t>
            </a:r>
          </a:p>
          <a:p>
            <a:r>
              <a:rPr lang="en-US" dirty="0" smtClean="0"/>
              <a:t>Realizing that a positive change can be made.</a:t>
            </a:r>
            <a:endParaRPr lang="en-US" dirty="0"/>
          </a:p>
        </p:txBody>
      </p:sp>
    </p:spTree>
    <p:extLst>
      <p:ext uri="{BB962C8B-B14F-4D97-AF65-F5344CB8AC3E}">
        <p14:creationId xmlns:p14="http://schemas.microsoft.com/office/powerpoint/2010/main" val="29160251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a:t>
            </a:r>
            <a:r>
              <a:rPr lang="en-US" dirty="0" smtClean="0"/>
              <a:t>Peculiar </a:t>
            </a:r>
            <a:r>
              <a:rPr lang="en-US" dirty="0"/>
              <a:t>Assignment</a:t>
            </a:r>
          </a:p>
        </p:txBody>
      </p:sp>
      <p:sp>
        <p:nvSpPr>
          <p:cNvPr id="3" name="Content Placeholder 2"/>
          <p:cNvSpPr>
            <a:spLocks noGrp="1"/>
          </p:cNvSpPr>
          <p:nvPr>
            <p:ph idx="1"/>
          </p:nvPr>
        </p:nvSpPr>
        <p:spPr/>
        <p:txBody>
          <a:bodyPr/>
          <a:lstStyle/>
          <a:p>
            <a:r>
              <a:rPr lang="en-US" dirty="0"/>
              <a:t>We are earthen vessels designed to be functional</a:t>
            </a:r>
          </a:p>
          <a:p>
            <a:r>
              <a:rPr lang="en-US" dirty="0"/>
              <a:t>We are earthen vessels uniquely prepared for</a:t>
            </a:r>
          </a:p>
          <a:p>
            <a:pPr lvl="1"/>
            <a:r>
              <a:rPr lang="en-US" dirty="0"/>
              <a:t>Fallibility</a:t>
            </a:r>
          </a:p>
          <a:p>
            <a:pPr lvl="1"/>
            <a:r>
              <a:rPr lang="en-US" dirty="0"/>
              <a:t>Fragile</a:t>
            </a:r>
          </a:p>
          <a:p>
            <a:pPr lvl="1"/>
            <a:r>
              <a:rPr lang="en-US" dirty="0"/>
              <a:t>Functional</a:t>
            </a:r>
          </a:p>
          <a:p>
            <a:endParaRPr lang="en-US" dirty="0"/>
          </a:p>
        </p:txBody>
      </p:sp>
    </p:spTree>
    <p:extLst>
      <p:ext uri="{BB962C8B-B14F-4D97-AF65-F5344CB8AC3E}">
        <p14:creationId xmlns:p14="http://schemas.microsoft.com/office/powerpoint/2010/main" val="414942451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Eight Laws governing Self Care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Validate yourself to promote acceptance</a:t>
            </a:r>
          </a:p>
          <a:p>
            <a:r>
              <a:rPr lang="en-US" dirty="0" smtClean="0"/>
              <a:t>Validate others to elevate yourself</a:t>
            </a:r>
          </a:p>
          <a:p>
            <a:r>
              <a:rPr lang="en-US" dirty="0" smtClean="0"/>
              <a:t>Meet your own mental, physical, and emotional needs to be able to give caring from abundance not scarcity</a:t>
            </a:r>
          </a:p>
          <a:p>
            <a:r>
              <a:rPr lang="en-US" dirty="0" smtClean="0"/>
              <a:t>Practice self goodwill to manifest it throughout our lives</a:t>
            </a:r>
          </a:p>
          <a:p>
            <a:r>
              <a:rPr lang="en-US" dirty="0" smtClean="0"/>
              <a:t>Honor past traumas &amp; hurts to allow yourself freedom from the pain that has controlled you.</a:t>
            </a:r>
          </a:p>
          <a:p>
            <a:r>
              <a:rPr lang="en-US" dirty="0" smtClean="0"/>
              <a:t>Do the work to reclaim your power </a:t>
            </a:r>
          </a:p>
          <a:p>
            <a:r>
              <a:rPr lang="en-US" dirty="0" smtClean="0"/>
              <a:t>Name it &amp; Claim it ownership over core issues . Create authenticity</a:t>
            </a:r>
          </a:p>
          <a:p>
            <a:r>
              <a:rPr lang="en-US" dirty="0" smtClean="0"/>
              <a:t>Manage your self care, &amp; bring the happiness back into your life.</a:t>
            </a:r>
            <a:endParaRPr lang="en-US" dirty="0"/>
          </a:p>
        </p:txBody>
      </p:sp>
    </p:spTree>
    <p:extLst>
      <p:ext uri="{BB962C8B-B14F-4D97-AF65-F5344CB8AC3E}">
        <p14:creationId xmlns:p14="http://schemas.microsoft.com/office/powerpoint/2010/main" val="80077320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not to say in caring</a:t>
            </a:r>
            <a:endParaRPr lang="en-US" dirty="0"/>
          </a:p>
        </p:txBody>
      </p:sp>
      <p:sp>
        <p:nvSpPr>
          <p:cNvPr id="3" name="Content Placeholder 2"/>
          <p:cNvSpPr>
            <a:spLocks noGrp="1"/>
          </p:cNvSpPr>
          <p:nvPr>
            <p:ph idx="1"/>
          </p:nvPr>
        </p:nvSpPr>
        <p:spPr/>
        <p:txBody>
          <a:bodyPr/>
          <a:lstStyle/>
          <a:p>
            <a:r>
              <a:rPr lang="en-US" dirty="0" smtClean="0"/>
              <a:t>“I know how you feel”</a:t>
            </a:r>
          </a:p>
          <a:p>
            <a:pPr marL="0" indent="0">
              <a:buNone/>
            </a:pPr>
            <a:r>
              <a:rPr lang="en-US" dirty="0" smtClean="0"/>
              <a:t>   Unless you can be in their shoes, or get inside their brain, you don’t.</a:t>
            </a:r>
          </a:p>
          <a:p>
            <a:pPr marL="0" indent="0">
              <a:buNone/>
            </a:pPr>
            <a:r>
              <a:rPr lang="en-US" dirty="0"/>
              <a:t> </a:t>
            </a:r>
            <a:r>
              <a:rPr lang="en-US" dirty="0" smtClean="0"/>
              <a:t>  You may have had a trauma of similar circumstance, but you are still not them.</a:t>
            </a:r>
          </a:p>
          <a:p>
            <a:pPr marL="0" indent="0">
              <a:buNone/>
            </a:pPr>
            <a:r>
              <a:rPr lang="en-US" dirty="0" smtClean="0"/>
              <a:t>Perception is everything.</a:t>
            </a:r>
            <a:endParaRPr lang="en-US" dirty="0"/>
          </a:p>
        </p:txBody>
      </p:sp>
    </p:spTree>
    <p:extLst>
      <p:ext uri="{BB962C8B-B14F-4D97-AF65-F5344CB8AC3E}">
        <p14:creationId xmlns:p14="http://schemas.microsoft.com/office/powerpoint/2010/main" val="111143747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Understand”</a:t>
            </a:r>
            <a:endParaRPr lang="en-US" dirty="0"/>
          </a:p>
        </p:txBody>
      </p:sp>
      <p:sp>
        <p:nvSpPr>
          <p:cNvPr id="3" name="Content Placeholder 2"/>
          <p:cNvSpPr>
            <a:spLocks noGrp="1"/>
          </p:cNvSpPr>
          <p:nvPr>
            <p:ph idx="1"/>
          </p:nvPr>
        </p:nvSpPr>
        <p:spPr/>
        <p:txBody>
          <a:bodyPr/>
          <a:lstStyle/>
          <a:p>
            <a:r>
              <a:rPr lang="en-US" dirty="0" smtClean="0"/>
              <a:t>  This really follows the last statement. You don’t understand.</a:t>
            </a:r>
          </a:p>
          <a:p>
            <a:r>
              <a:rPr lang="en-US" dirty="0" smtClean="0"/>
              <a:t>   It is hard to know much in the short time that you have knowledge on the trauma, and the person you are talking to. </a:t>
            </a:r>
            <a:endParaRPr lang="en-US" dirty="0"/>
          </a:p>
        </p:txBody>
      </p:sp>
    </p:spTree>
    <p:extLst>
      <p:ext uri="{BB962C8B-B14F-4D97-AF65-F5344CB8AC3E}">
        <p14:creationId xmlns:p14="http://schemas.microsoft.com/office/powerpoint/2010/main" val="111280762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must get on with your life”</a:t>
            </a:r>
            <a:endParaRPr lang="en-US" dirty="0"/>
          </a:p>
        </p:txBody>
      </p:sp>
      <p:sp>
        <p:nvSpPr>
          <p:cNvPr id="3" name="Content Placeholder 2"/>
          <p:cNvSpPr>
            <a:spLocks noGrp="1"/>
          </p:cNvSpPr>
          <p:nvPr>
            <p:ph idx="1"/>
          </p:nvPr>
        </p:nvSpPr>
        <p:spPr/>
        <p:txBody>
          <a:bodyPr/>
          <a:lstStyle/>
          <a:p>
            <a:r>
              <a:rPr lang="en-US" dirty="0" smtClean="0"/>
              <a:t>  If you have had any experience at all dealing with grief, you know that grieving takes time.    </a:t>
            </a:r>
          </a:p>
          <a:p>
            <a:r>
              <a:rPr lang="en-US" dirty="0"/>
              <a:t> </a:t>
            </a:r>
            <a:r>
              <a:rPr lang="en-US" dirty="0" smtClean="0"/>
              <a:t>  People will grieve &amp; process differently.</a:t>
            </a:r>
          </a:p>
          <a:p>
            <a:r>
              <a:rPr lang="en-US" dirty="0"/>
              <a:t> </a:t>
            </a:r>
            <a:r>
              <a:rPr lang="en-US" dirty="0" smtClean="0"/>
              <a:t>  We just don’t want them to get stuck in the process. </a:t>
            </a:r>
            <a:endParaRPr lang="en-US" dirty="0"/>
          </a:p>
        </p:txBody>
      </p:sp>
    </p:spTree>
    <p:extLst>
      <p:ext uri="{BB962C8B-B14F-4D97-AF65-F5344CB8AC3E}">
        <p14:creationId xmlns:p14="http://schemas.microsoft.com/office/powerpoint/2010/main" val="176399351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“You’ll find someone else”</a:t>
            </a:r>
            <a:endParaRPr lang="en-US" dirty="0"/>
          </a:p>
        </p:txBody>
      </p:sp>
      <p:sp>
        <p:nvSpPr>
          <p:cNvPr id="3" name="Content Placeholder 2"/>
          <p:cNvSpPr>
            <a:spLocks noGrp="1"/>
          </p:cNvSpPr>
          <p:nvPr>
            <p:ph idx="1"/>
          </p:nvPr>
        </p:nvSpPr>
        <p:spPr/>
        <p:txBody>
          <a:bodyPr/>
          <a:lstStyle/>
          <a:p>
            <a:r>
              <a:rPr lang="en-US" dirty="0" smtClean="0"/>
              <a:t>  You are not a soothsayer or fortune teller.</a:t>
            </a:r>
          </a:p>
          <a:p>
            <a:r>
              <a:rPr lang="en-US" dirty="0"/>
              <a:t> </a:t>
            </a:r>
            <a:r>
              <a:rPr lang="en-US" dirty="0" smtClean="0"/>
              <a:t> The survivor is in the present, and focused on the trauma of what has happened. </a:t>
            </a:r>
          </a:p>
          <a:p>
            <a:r>
              <a:rPr lang="en-US" dirty="0"/>
              <a:t> </a:t>
            </a:r>
            <a:r>
              <a:rPr lang="en-US" dirty="0" smtClean="0"/>
              <a:t> Acceptance is a hurdle to begin with.</a:t>
            </a:r>
          </a:p>
          <a:p>
            <a:r>
              <a:rPr lang="en-US" dirty="0"/>
              <a:t> </a:t>
            </a:r>
            <a:r>
              <a:rPr lang="en-US" dirty="0" smtClean="0"/>
              <a:t> Study of trauma and human behavior will tell you that they will have the memory of the person &amp; the traumatic departing for the rest of their lives.</a:t>
            </a:r>
            <a:endParaRPr lang="en-US" dirty="0"/>
          </a:p>
        </p:txBody>
      </p:sp>
    </p:spTree>
    <p:extLst>
      <p:ext uri="{BB962C8B-B14F-4D97-AF65-F5344CB8AC3E}">
        <p14:creationId xmlns:p14="http://schemas.microsoft.com/office/powerpoint/2010/main" val="213242114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Caring includes</a:t>
            </a:r>
            <a:endParaRPr lang="en-US" dirty="0"/>
          </a:p>
        </p:txBody>
      </p:sp>
      <p:sp>
        <p:nvSpPr>
          <p:cNvPr id="3" name="Content Placeholder 2"/>
          <p:cNvSpPr>
            <a:spLocks noGrp="1"/>
          </p:cNvSpPr>
          <p:nvPr>
            <p:ph idx="1"/>
          </p:nvPr>
        </p:nvSpPr>
        <p:spPr/>
        <p:txBody>
          <a:bodyPr/>
          <a:lstStyle/>
          <a:p>
            <a:r>
              <a:rPr lang="en-US" dirty="0" smtClean="0"/>
              <a:t> Saying your sorry for their loss</a:t>
            </a:r>
          </a:p>
          <a:p>
            <a:r>
              <a:rPr lang="en-US" dirty="0" smtClean="0"/>
              <a:t>Asking about the other person’s hobbies</a:t>
            </a:r>
          </a:p>
          <a:p>
            <a:r>
              <a:rPr lang="en-US" dirty="0" smtClean="0"/>
              <a:t>Observing what is around you in the home.</a:t>
            </a:r>
          </a:p>
          <a:p>
            <a:r>
              <a:rPr lang="en-US" dirty="0" smtClean="0"/>
              <a:t>A caring touch on the shoulder</a:t>
            </a:r>
          </a:p>
          <a:p>
            <a:r>
              <a:rPr lang="en-US" dirty="0" smtClean="0"/>
              <a:t>Ministry of presence</a:t>
            </a:r>
            <a:endParaRPr lang="en-US" dirty="0"/>
          </a:p>
        </p:txBody>
      </p:sp>
    </p:spTree>
    <p:extLst>
      <p:ext uri="{BB962C8B-B14F-4D97-AF65-F5344CB8AC3E}">
        <p14:creationId xmlns:p14="http://schemas.microsoft.com/office/powerpoint/2010/main" val="88976924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IV</a:t>
            </a:r>
            <a:endParaRPr lang="en-US" dirty="0"/>
          </a:p>
        </p:txBody>
      </p:sp>
      <p:sp>
        <p:nvSpPr>
          <p:cNvPr id="3" name="Content Placeholder 2"/>
          <p:cNvSpPr>
            <a:spLocks noGrp="1"/>
          </p:cNvSpPr>
          <p:nvPr>
            <p:ph idx="1"/>
          </p:nvPr>
        </p:nvSpPr>
        <p:spPr/>
        <p:txBody>
          <a:bodyPr/>
          <a:lstStyle/>
          <a:p>
            <a:pPr algn="ctr"/>
            <a:endParaRPr lang="en-US" dirty="0" smtClean="0"/>
          </a:p>
          <a:p>
            <a:pPr algn="ctr"/>
            <a:endParaRPr lang="en-US" dirty="0"/>
          </a:p>
          <a:p>
            <a:pPr algn="ctr"/>
            <a:endParaRPr lang="en-US" dirty="0" smtClean="0"/>
          </a:p>
          <a:p>
            <a:pPr marL="0" indent="0" algn="ctr">
              <a:buNone/>
            </a:pPr>
            <a:r>
              <a:rPr lang="en-US" sz="6000" dirty="0" smtClean="0"/>
              <a:t>Trauma</a:t>
            </a:r>
            <a:endParaRPr lang="en-US" sz="6000" dirty="0"/>
          </a:p>
        </p:txBody>
      </p:sp>
    </p:spTree>
    <p:extLst>
      <p:ext uri="{BB962C8B-B14F-4D97-AF65-F5344CB8AC3E}">
        <p14:creationId xmlns:p14="http://schemas.microsoft.com/office/powerpoint/2010/main" val="367065692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Difficult Situations</a:t>
            </a:r>
            <a:endParaRPr lang="en-US" dirty="0"/>
          </a:p>
        </p:txBody>
      </p:sp>
      <p:sp>
        <p:nvSpPr>
          <p:cNvPr id="3" name="Content Placeholder 2"/>
          <p:cNvSpPr>
            <a:spLocks noGrp="1"/>
          </p:cNvSpPr>
          <p:nvPr>
            <p:ph idx="1"/>
          </p:nvPr>
        </p:nvSpPr>
        <p:spPr/>
        <p:txBody>
          <a:bodyPr/>
          <a:lstStyle/>
          <a:p>
            <a:r>
              <a:rPr lang="en-US" dirty="0" smtClean="0"/>
              <a:t>“Let us not be content to wait &amp; see what will happen, but give us the determination to make the right things happen”</a:t>
            </a:r>
          </a:p>
          <a:p>
            <a:r>
              <a:rPr lang="en-US" dirty="0" smtClean="0"/>
              <a:t>Peter Marshall</a:t>
            </a:r>
            <a:endParaRPr lang="en-US" dirty="0"/>
          </a:p>
        </p:txBody>
      </p:sp>
    </p:spTree>
    <p:extLst>
      <p:ext uri="{BB962C8B-B14F-4D97-AF65-F5344CB8AC3E}">
        <p14:creationId xmlns:p14="http://schemas.microsoft.com/office/powerpoint/2010/main" val="14616961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   </a:t>
            </a:r>
            <a:br>
              <a:rPr lang="en-US" sz="3200" dirty="0" smtClean="0"/>
            </a:br>
            <a:r>
              <a:rPr lang="en-US" sz="4800" dirty="0">
                <a:solidFill>
                  <a:schemeClr val="accent5"/>
                </a:solidFill>
              </a:rPr>
              <a:t> </a:t>
            </a:r>
            <a:r>
              <a:rPr lang="en-US" sz="4800" dirty="0" smtClean="0">
                <a:solidFill>
                  <a:schemeClr val="accent5"/>
                </a:solidFill>
              </a:rPr>
              <a:t>   </a:t>
            </a:r>
            <a:r>
              <a:rPr lang="en-US" sz="8000" dirty="0" smtClean="0">
                <a:solidFill>
                  <a:srgbClr val="FF0000"/>
                </a:solidFill>
              </a:rPr>
              <a:t>Initial Signs</a:t>
            </a:r>
            <a:endParaRPr lang="en-US" sz="8000" dirty="0">
              <a:solidFill>
                <a:srgbClr val="FF0000"/>
              </a:solidFill>
            </a:endParaRPr>
          </a:p>
        </p:txBody>
      </p:sp>
      <p:sp>
        <p:nvSpPr>
          <p:cNvPr id="3" name="Content Placeholder 2"/>
          <p:cNvSpPr>
            <a:spLocks noGrp="1"/>
          </p:cNvSpPr>
          <p:nvPr>
            <p:ph idx="1"/>
          </p:nvPr>
        </p:nvSpPr>
        <p:spPr>
          <a:xfrm>
            <a:off x="228600" y="1600200"/>
            <a:ext cx="8610600" cy="5105400"/>
          </a:xfrm>
        </p:spPr>
        <p:txBody>
          <a:bodyPr>
            <a:normAutofit fontScale="70000" lnSpcReduction="20000"/>
          </a:bodyPr>
          <a:lstStyle/>
          <a:p>
            <a:pPr marL="514350" indent="-514350">
              <a:buAutoNum type="alphaUcPeriod"/>
            </a:pPr>
            <a:r>
              <a:rPr lang="en-US" dirty="0" smtClean="0"/>
              <a:t>It </a:t>
            </a:r>
            <a:r>
              <a:rPr lang="en-US" dirty="0"/>
              <a:t>starts with people who had a desire to enter the field of caregiving</a:t>
            </a:r>
            <a:r>
              <a:rPr lang="en-US" dirty="0" smtClean="0"/>
              <a:t>.</a:t>
            </a:r>
          </a:p>
          <a:p>
            <a:pPr marL="0" indent="0">
              <a:buNone/>
            </a:pPr>
            <a:r>
              <a:rPr lang="en-US" dirty="0"/>
              <a:t>	</a:t>
            </a:r>
            <a:r>
              <a:rPr lang="en-US" dirty="0" smtClean="0"/>
              <a:t>1) Hospital</a:t>
            </a:r>
          </a:p>
          <a:p>
            <a:pPr marL="0" indent="0">
              <a:buNone/>
            </a:pPr>
            <a:r>
              <a:rPr lang="en-US" dirty="0"/>
              <a:t>	</a:t>
            </a:r>
            <a:r>
              <a:rPr lang="en-US" dirty="0" smtClean="0"/>
              <a:t>2) Police</a:t>
            </a:r>
          </a:p>
          <a:p>
            <a:pPr marL="0" indent="0">
              <a:buNone/>
            </a:pPr>
            <a:r>
              <a:rPr lang="en-US" dirty="0"/>
              <a:t>	</a:t>
            </a:r>
            <a:r>
              <a:rPr lang="en-US" dirty="0" smtClean="0"/>
              <a:t>3) Fire</a:t>
            </a:r>
          </a:p>
          <a:p>
            <a:pPr marL="0" indent="0">
              <a:buNone/>
            </a:pPr>
            <a:r>
              <a:rPr lang="en-US" dirty="0"/>
              <a:t>	</a:t>
            </a:r>
            <a:r>
              <a:rPr lang="en-US" dirty="0" smtClean="0"/>
              <a:t>4) Military</a:t>
            </a:r>
          </a:p>
          <a:p>
            <a:pPr marL="0" indent="0">
              <a:buNone/>
            </a:pPr>
            <a:r>
              <a:rPr lang="en-US" dirty="0"/>
              <a:t>	</a:t>
            </a:r>
            <a:r>
              <a:rPr lang="en-US" dirty="0" smtClean="0"/>
              <a:t>5) Hospice or other</a:t>
            </a:r>
          </a:p>
          <a:p>
            <a:pPr marL="0" indent="0">
              <a:buNone/>
            </a:pPr>
            <a:r>
              <a:rPr lang="en-US" dirty="0" smtClean="0"/>
              <a:t>B.  Who does it affect? Everybody. It could affect anyone involved in caregiving. It is not selective to Chaplains or pastors. These care givers can experience compassion fatigue if they do not have care network for themselves.</a:t>
            </a:r>
            <a:r>
              <a:rPr lang="en-US" dirty="0"/>
              <a:t/>
            </a:r>
            <a:br>
              <a:rPr lang="en-US" dirty="0"/>
            </a:br>
            <a:r>
              <a:rPr lang="en-US" dirty="0" smtClean="0"/>
              <a:t>C.  Studies </a:t>
            </a:r>
            <a:r>
              <a:rPr lang="en-US" dirty="0"/>
              <a:t>show that a vast majority  of these caregivers are already compassion fatigued</a:t>
            </a:r>
            <a:r>
              <a:rPr lang="en-US" dirty="0" smtClean="0"/>
              <a:t>.</a:t>
            </a:r>
          </a:p>
          <a:p>
            <a:pPr marL="0" indent="0">
              <a:buNone/>
            </a:pPr>
            <a:r>
              <a:rPr lang="en-US" dirty="0" smtClean="0"/>
              <a:t>D. What is it?</a:t>
            </a:r>
          </a:p>
          <a:p>
            <a:pPr marL="0" indent="0">
              <a:buNone/>
            </a:pPr>
            <a:r>
              <a:rPr lang="en-US" dirty="0"/>
              <a:t> </a:t>
            </a:r>
            <a:r>
              <a:rPr lang="en-US" dirty="0" smtClean="0"/>
              <a:t>  </a:t>
            </a:r>
            <a:endParaRPr lang="en-US" dirty="0"/>
          </a:p>
        </p:txBody>
      </p:sp>
    </p:spTree>
    <p:extLst>
      <p:ext uri="{BB962C8B-B14F-4D97-AF65-F5344CB8AC3E}">
        <p14:creationId xmlns:p14="http://schemas.microsoft.com/office/powerpoint/2010/main" val="51168386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Emergency Services</a:t>
            </a:r>
            <a:endParaRPr lang="en-US" dirty="0"/>
          </a:p>
        </p:txBody>
      </p:sp>
      <p:sp>
        <p:nvSpPr>
          <p:cNvPr id="3" name="Content Placeholder 2"/>
          <p:cNvSpPr>
            <a:spLocks noGrp="1"/>
          </p:cNvSpPr>
          <p:nvPr>
            <p:ph idx="1"/>
          </p:nvPr>
        </p:nvSpPr>
        <p:spPr/>
        <p:txBody>
          <a:bodyPr/>
          <a:lstStyle/>
          <a:p>
            <a:r>
              <a:rPr lang="en-US" dirty="0" smtClean="0"/>
              <a:t>  Nothing seems to remain constant except that there will be more trauma somewhere.</a:t>
            </a:r>
          </a:p>
          <a:p>
            <a:r>
              <a:rPr lang="en-US" dirty="0"/>
              <a:t> </a:t>
            </a:r>
            <a:r>
              <a:rPr lang="en-US" dirty="0" smtClean="0"/>
              <a:t> Being prepared for a trauma call, and how to handle it makes the difference how you come out of it.</a:t>
            </a:r>
            <a:endParaRPr lang="en-US" dirty="0"/>
          </a:p>
        </p:txBody>
      </p:sp>
    </p:spTree>
    <p:extLst>
      <p:ext uri="{BB962C8B-B14F-4D97-AF65-F5344CB8AC3E}">
        <p14:creationId xmlns:p14="http://schemas.microsoft.com/office/powerpoint/2010/main" val="156066928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 you prepared?</a:t>
            </a:r>
            <a:endParaRPr lang="en-US" dirty="0"/>
          </a:p>
        </p:txBody>
      </p:sp>
      <p:sp>
        <p:nvSpPr>
          <p:cNvPr id="3" name="Content Placeholder 2"/>
          <p:cNvSpPr>
            <a:spLocks noGrp="1"/>
          </p:cNvSpPr>
          <p:nvPr>
            <p:ph idx="1"/>
          </p:nvPr>
        </p:nvSpPr>
        <p:spPr/>
        <p:txBody>
          <a:bodyPr/>
          <a:lstStyle/>
          <a:p>
            <a:r>
              <a:rPr lang="en-US" dirty="0" smtClean="0"/>
              <a:t>Going onto scene with a mangled body</a:t>
            </a:r>
          </a:p>
          <a:p>
            <a:r>
              <a:rPr lang="en-US" dirty="0" smtClean="0"/>
              <a:t>Emergency equipment still with the body</a:t>
            </a:r>
          </a:p>
          <a:p>
            <a:r>
              <a:rPr lang="en-US" dirty="0" smtClean="0"/>
              <a:t>Explaining when a person is not allowed into a scene</a:t>
            </a:r>
            <a:endParaRPr lang="en-US" dirty="0"/>
          </a:p>
        </p:txBody>
      </p:sp>
    </p:spTree>
    <p:extLst>
      <p:ext uri="{BB962C8B-B14F-4D97-AF65-F5344CB8AC3E}">
        <p14:creationId xmlns:p14="http://schemas.microsoft.com/office/powerpoint/2010/main" val="428455936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secure a scene?</a:t>
            </a:r>
            <a:endParaRPr lang="en-US" dirty="0"/>
          </a:p>
        </p:txBody>
      </p:sp>
      <p:sp>
        <p:nvSpPr>
          <p:cNvPr id="3" name="Content Placeholder 2"/>
          <p:cNvSpPr>
            <a:spLocks noGrp="1"/>
          </p:cNvSpPr>
          <p:nvPr>
            <p:ph idx="1"/>
          </p:nvPr>
        </p:nvSpPr>
        <p:spPr/>
        <p:txBody>
          <a:bodyPr/>
          <a:lstStyle/>
          <a:p>
            <a:r>
              <a:rPr lang="en-US" dirty="0" smtClean="0"/>
              <a:t>Crime Scene</a:t>
            </a:r>
          </a:p>
          <a:p>
            <a:r>
              <a:rPr lang="en-US" dirty="0" smtClean="0"/>
              <a:t>Mass casualty</a:t>
            </a:r>
          </a:p>
          <a:p>
            <a:r>
              <a:rPr lang="en-US" dirty="0" smtClean="0"/>
              <a:t>Dangerous- high water, chemical </a:t>
            </a:r>
            <a:r>
              <a:rPr lang="en-US" dirty="0" err="1" smtClean="0"/>
              <a:t>spill,etc</a:t>
            </a:r>
            <a:r>
              <a:rPr lang="en-US" dirty="0" smtClean="0"/>
              <a:t>.</a:t>
            </a:r>
          </a:p>
          <a:p>
            <a:r>
              <a:rPr lang="en-US" dirty="0" smtClean="0"/>
              <a:t>Resuscitation in progress</a:t>
            </a:r>
            <a:endParaRPr lang="en-US" dirty="0"/>
          </a:p>
        </p:txBody>
      </p:sp>
    </p:spTree>
    <p:extLst>
      <p:ext uri="{BB962C8B-B14F-4D97-AF65-F5344CB8AC3E}">
        <p14:creationId xmlns:p14="http://schemas.microsoft.com/office/powerpoint/2010/main" val="140792094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Paths</a:t>
            </a:r>
            <a:endParaRPr lang="en-US" dirty="0"/>
          </a:p>
        </p:txBody>
      </p:sp>
      <p:sp>
        <p:nvSpPr>
          <p:cNvPr id="3" name="Content Placeholder 2"/>
          <p:cNvSpPr>
            <a:spLocks noGrp="1"/>
          </p:cNvSpPr>
          <p:nvPr>
            <p:ph idx="1"/>
          </p:nvPr>
        </p:nvSpPr>
        <p:spPr/>
        <p:txBody>
          <a:bodyPr/>
          <a:lstStyle/>
          <a:p>
            <a:r>
              <a:rPr lang="en-US" dirty="0" smtClean="0"/>
              <a:t>Confront the problem</a:t>
            </a:r>
          </a:p>
          <a:p>
            <a:r>
              <a:rPr lang="en-US" dirty="0" err="1" smtClean="0"/>
              <a:t>Avoidence</a:t>
            </a:r>
            <a:endParaRPr lang="en-US" dirty="0"/>
          </a:p>
        </p:txBody>
      </p:sp>
    </p:spTree>
    <p:extLst>
      <p:ext uri="{BB962C8B-B14F-4D97-AF65-F5344CB8AC3E}">
        <p14:creationId xmlns:p14="http://schemas.microsoft.com/office/powerpoint/2010/main" val="52766176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a:t>
            </a:r>
            <a:endParaRPr lang="en-US" dirty="0"/>
          </a:p>
        </p:txBody>
      </p:sp>
      <p:sp>
        <p:nvSpPr>
          <p:cNvPr id="3" name="Content Placeholder 2"/>
          <p:cNvSpPr>
            <a:spLocks noGrp="1"/>
          </p:cNvSpPr>
          <p:nvPr>
            <p:ph idx="1"/>
          </p:nvPr>
        </p:nvSpPr>
        <p:spPr/>
        <p:txBody>
          <a:bodyPr/>
          <a:lstStyle/>
          <a:p>
            <a:r>
              <a:rPr lang="en-US" dirty="0"/>
              <a:t>With support, insightful information, and authentic self-care, you can begin to understand the complexity of the emotions you've been juggling and, most likely, suppressing. Most people never take the time to understand how their jobs affect them emotionally. Give yourself credit for moving forward and affecting change. Your hard work will pay off.</a:t>
            </a:r>
          </a:p>
          <a:p>
            <a:endParaRPr lang="en-US" dirty="0"/>
          </a:p>
        </p:txBody>
      </p:sp>
    </p:spTree>
    <p:extLst>
      <p:ext uri="{BB962C8B-B14F-4D97-AF65-F5344CB8AC3E}">
        <p14:creationId xmlns:p14="http://schemas.microsoft.com/office/powerpoint/2010/main" val="120261463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 Expression</a:t>
            </a:r>
            <a:endParaRPr lang="en-US" dirty="0"/>
          </a:p>
        </p:txBody>
      </p:sp>
      <p:sp>
        <p:nvSpPr>
          <p:cNvPr id="3" name="Content Placeholder 2"/>
          <p:cNvSpPr>
            <a:spLocks noGrp="1"/>
          </p:cNvSpPr>
          <p:nvPr>
            <p:ph idx="1"/>
          </p:nvPr>
        </p:nvSpPr>
        <p:spPr/>
        <p:txBody>
          <a:bodyPr/>
          <a:lstStyle/>
          <a:p>
            <a:r>
              <a:rPr lang="en-US" dirty="0" smtClean="0"/>
              <a:t>Bottled up emotion make the pain worse. There is no release of the stress</a:t>
            </a:r>
          </a:p>
          <a:p>
            <a:r>
              <a:rPr lang="en-US" dirty="0" smtClean="0"/>
              <a:t>This can cause anger, and relationship issues</a:t>
            </a:r>
          </a:p>
          <a:p>
            <a:r>
              <a:rPr lang="en-US" dirty="0" smtClean="0"/>
              <a:t>Share these traumas with your accountability partner</a:t>
            </a:r>
          </a:p>
          <a:p>
            <a:r>
              <a:rPr lang="en-US" dirty="0" smtClean="0"/>
              <a:t>Emotions become volatile, but will diminish with expression.</a:t>
            </a:r>
            <a:endParaRPr lang="en-US" dirty="0"/>
          </a:p>
        </p:txBody>
      </p:sp>
    </p:spTree>
    <p:extLst>
      <p:ext uri="{BB962C8B-B14F-4D97-AF65-F5344CB8AC3E}">
        <p14:creationId xmlns:p14="http://schemas.microsoft.com/office/powerpoint/2010/main" val="31343083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V</a:t>
            </a:r>
            <a:endParaRPr lang="en-US" dirty="0"/>
          </a:p>
        </p:txBody>
      </p:sp>
      <p:sp>
        <p:nvSpPr>
          <p:cNvPr id="3" name="Content Placeholder 2"/>
          <p:cNvSpPr>
            <a:spLocks noGrp="1"/>
          </p:cNvSpPr>
          <p:nvPr>
            <p:ph idx="1"/>
          </p:nvPr>
        </p:nvSpPr>
        <p:spPr/>
        <p:txBody>
          <a:bodyPr>
            <a:normAutofit/>
          </a:bodyPr>
          <a:lstStyle/>
          <a:p>
            <a:pPr marL="0" indent="0" algn="ctr">
              <a:buNone/>
            </a:pPr>
            <a:endParaRPr lang="en-US" sz="5400" dirty="0" smtClean="0"/>
          </a:p>
          <a:p>
            <a:pPr marL="0" indent="0" algn="ctr">
              <a:buNone/>
            </a:pPr>
            <a:endParaRPr lang="en-US" sz="5400" dirty="0"/>
          </a:p>
          <a:p>
            <a:pPr marL="0" indent="0" algn="ctr">
              <a:buNone/>
            </a:pPr>
            <a:r>
              <a:rPr lang="en-US" sz="5400" dirty="0" smtClean="0"/>
              <a:t>Disabled</a:t>
            </a:r>
            <a:endParaRPr lang="en-US" sz="5400" dirty="0"/>
          </a:p>
        </p:txBody>
      </p:sp>
    </p:spTree>
    <p:extLst>
      <p:ext uri="{BB962C8B-B14F-4D97-AF65-F5344CB8AC3E}">
        <p14:creationId xmlns:p14="http://schemas.microsoft.com/office/powerpoint/2010/main" val="404945552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Response to Trauma</a:t>
            </a:r>
            <a:endParaRPr lang="en-US" dirty="0"/>
          </a:p>
        </p:txBody>
      </p:sp>
      <p:sp>
        <p:nvSpPr>
          <p:cNvPr id="3" name="Content Placeholder 2"/>
          <p:cNvSpPr>
            <a:spLocks noGrp="1"/>
          </p:cNvSpPr>
          <p:nvPr>
            <p:ph idx="1"/>
          </p:nvPr>
        </p:nvSpPr>
        <p:spPr/>
        <p:txBody>
          <a:bodyPr/>
          <a:lstStyle/>
          <a:p>
            <a:r>
              <a:rPr lang="en-US" dirty="0" smtClean="0"/>
              <a:t>“Experience is not what happens to a man. It is what a man does with what happens to him.”</a:t>
            </a:r>
          </a:p>
          <a:p>
            <a:endParaRPr lang="en-US" dirty="0"/>
          </a:p>
          <a:p>
            <a:r>
              <a:rPr lang="en-US" dirty="0" smtClean="0"/>
              <a:t>Aldous Huxley</a:t>
            </a:r>
            <a:endParaRPr lang="en-US" dirty="0"/>
          </a:p>
        </p:txBody>
      </p:sp>
    </p:spTree>
    <p:extLst>
      <p:ext uri="{BB962C8B-B14F-4D97-AF65-F5344CB8AC3E}">
        <p14:creationId xmlns:p14="http://schemas.microsoft.com/office/powerpoint/2010/main" val="362454957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disables us</a:t>
            </a:r>
            <a:endParaRPr lang="en-US" dirty="0"/>
          </a:p>
        </p:txBody>
      </p:sp>
      <p:sp>
        <p:nvSpPr>
          <p:cNvPr id="3" name="Content Placeholder 2"/>
          <p:cNvSpPr>
            <a:spLocks noGrp="1"/>
          </p:cNvSpPr>
          <p:nvPr>
            <p:ph idx="1"/>
          </p:nvPr>
        </p:nvSpPr>
        <p:spPr/>
        <p:txBody>
          <a:bodyPr/>
          <a:lstStyle/>
          <a:p>
            <a:r>
              <a:rPr lang="en-US" dirty="0" smtClean="0"/>
              <a:t>It is one of our own</a:t>
            </a:r>
          </a:p>
          <a:p>
            <a:r>
              <a:rPr lang="en-US" dirty="0" smtClean="0"/>
              <a:t>It is a child</a:t>
            </a:r>
          </a:p>
          <a:p>
            <a:r>
              <a:rPr lang="en-US" dirty="0" smtClean="0"/>
              <a:t>We have similar circumstances at home</a:t>
            </a:r>
          </a:p>
          <a:p>
            <a:r>
              <a:rPr lang="en-US" dirty="0" smtClean="0"/>
              <a:t>It is a close friend</a:t>
            </a:r>
            <a:endParaRPr lang="en-US" dirty="0"/>
          </a:p>
        </p:txBody>
      </p:sp>
    </p:spTree>
    <p:extLst>
      <p:ext uri="{BB962C8B-B14F-4D97-AF65-F5344CB8AC3E}">
        <p14:creationId xmlns:p14="http://schemas.microsoft.com/office/powerpoint/2010/main" val="104431956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Compulsive behaviors</a:t>
            </a:r>
            <a:endParaRPr lang="en-US" dirty="0"/>
          </a:p>
        </p:txBody>
      </p:sp>
      <p:sp>
        <p:nvSpPr>
          <p:cNvPr id="3" name="Content Placeholder 2"/>
          <p:cNvSpPr>
            <a:spLocks noGrp="1"/>
          </p:cNvSpPr>
          <p:nvPr>
            <p:ph idx="1"/>
          </p:nvPr>
        </p:nvSpPr>
        <p:spPr/>
        <p:txBody>
          <a:bodyPr/>
          <a:lstStyle/>
          <a:p>
            <a:pPr lvl="1"/>
            <a:r>
              <a:rPr lang="en-US" dirty="0" smtClean="0"/>
              <a:t>Over eating</a:t>
            </a:r>
          </a:p>
          <a:p>
            <a:pPr lvl="1"/>
            <a:r>
              <a:rPr lang="en-US" dirty="0"/>
              <a:t>E</a:t>
            </a:r>
            <a:r>
              <a:rPr lang="en-US" dirty="0" smtClean="0"/>
              <a:t>xcessive spending</a:t>
            </a:r>
          </a:p>
          <a:p>
            <a:pPr lvl="1"/>
            <a:r>
              <a:rPr lang="en-US" dirty="0" smtClean="0"/>
              <a:t>Gambling</a:t>
            </a:r>
          </a:p>
          <a:p>
            <a:pPr lvl="1"/>
            <a:r>
              <a:rPr lang="en-US" dirty="0" smtClean="0"/>
              <a:t>Sexual addictions</a:t>
            </a:r>
          </a:p>
          <a:p>
            <a:pPr lvl="1"/>
            <a:r>
              <a:rPr lang="en-US" dirty="0" smtClean="0"/>
              <a:t>Others not in the norm for the person.</a:t>
            </a:r>
            <a:endParaRPr lang="en-US" dirty="0"/>
          </a:p>
        </p:txBody>
      </p:sp>
    </p:spTree>
    <p:extLst>
      <p:ext uri="{BB962C8B-B14F-4D97-AF65-F5344CB8AC3E}">
        <p14:creationId xmlns:p14="http://schemas.microsoft.com/office/powerpoint/2010/main" val="21727868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Police</a:t>
            </a:r>
            <a:endParaRPr lang="en-US" dirty="0"/>
          </a:p>
        </p:txBody>
      </p:sp>
      <p:sp>
        <p:nvSpPr>
          <p:cNvPr id="3" name="Content Placeholder 2"/>
          <p:cNvSpPr>
            <a:spLocks noGrp="1"/>
          </p:cNvSpPr>
          <p:nvPr>
            <p:ph idx="1"/>
          </p:nvPr>
        </p:nvSpPr>
        <p:spPr/>
        <p:txBody>
          <a:bodyPr/>
          <a:lstStyle/>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1927" y="28270200"/>
            <a:ext cx="285718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640580"/>
            <a:ext cx="8534400" cy="4872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172665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Other Symptoms in a compassion fatigued person</a:t>
            </a:r>
            <a:endParaRPr lang="en-US" dirty="0"/>
          </a:p>
        </p:txBody>
      </p:sp>
      <p:sp>
        <p:nvSpPr>
          <p:cNvPr id="3" name="Content Placeholder 2"/>
          <p:cNvSpPr>
            <a:spLocks noGrp="1"/>
          </p:cNvSpPr>
          <p:nvPr>
            <p:ph idx="1"/>
          </p:nvPr>
        </p:nvSpPr>
        <p:spPr>
          <a:xfrm>
            <a:off x="457200" y="1600200"/>
            <a:ext cx="8229600" cy="5029200"/>
          </a:xfrm>
        </p:spPr>
        <p:txBody>
          <a:bodyPr>
            <a:normAutofit fontScale="85000" lnSpcReduction="20000"/>
          </a:bodyPr>
          <a:lstStyle/>
          <a:p>
            <a:r>
              <a:rPr lang="en-US" dirty="0" smtClean="0"/>
              <a:t>Out of the norm poor Hygiene</a:t>
            </a:r>
          </a:p>
          <a:p>
            <a:r>
              <a:rPr lang="en-US" dirty="0" smtClean="0"/>
              <a:t>Legal problems</a:t>
            </a:r>
          </a:p>
          <a:p>
            <a:r>
              <a:rPr lang="en-US" dirty="0" smtClean="0"/>
              <a:t>Nightmares or flashbacks (secondary Trauma)</a:t>
            </a:r>
          </a:p>
          <a:p>
            <a:r>
              <a:rPr lang="en-US" dirty="0" smtClean="0"/>
              <a:t>Chronic health problems</a:t>
            </a:r>
          </a:p>
          <a:p>
            <a:r>
              <a:rPr lang="en-US" dirty="0" smtClean="0"/>
              <a:t>Apathetic</a:t>
            </a:r>
          </a:p>
          <a:p>
            <a:r>
              <a:rPr lang="en-US" dirty="0" smtClean="0"/>
              <a:t>Difficulty concentrating</a:t>
            </a:r>
          </a:p>
          <a:p>
            <a:r>
              <a:rPr lang="en-US" dirty="0" smtClean="0"/>
              <a:t>Mentally &amp; physically tired</a:t>
            </a:r>
          </a:p>
          <a:p>
            <a:r>
              <a:rPr lang="en-US" dirty="0" smtClean="0"/>
              <a:t>Preoccupation</a:t>
            </a:r>
          </a:p>
          <a:p>
            <a:r>
              <a:rPr lang="en-US" dirty="0" smtClean="0"/>
              <a:t>Denial</a:t>
            </a:r>
          </a:p>
          <a:p>
            <a:r>
              <a:rPr lang="en-US" dirty="0" smtClean="0"/>
              <a:t>Anger</a:t>
            </a:r>
          </a:p>
          <a:p>
            <a:r>
              <a:rPr lang="en-US" dirty="0" smtClean="0"/>
              <a:t>Depression</a:t>
            </a:r>
          </a:p>
          <a:p>
            <a:r>
              <a:rPr lang="en-US" dirty="0" smtClean="0"/>
              <a:t>Chronic lateness</a:t>
            </a:r>
          </a:p>
          <a:p>
            <a:endParaRPr lang="en-US" dirty="0"/>
          </a:p>
        </p:txBody>
      </p:sp>
    </p:spTree>
    <p:extLst>
      <p:ext uri="{BB962C8B-B14F-4D97-AF65-F5344CB8AC3E}">
        <p14:creationId xmlns:p14="http://schemas.microsoft.com/office/powerpoint/2010/main" val="352437486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Symptoms </a:t>
            </a:r>
            <a:endParaRPr lang="en-US" dirty="0"/>
          </a:p>
        </p:txBody>
      </p:sp>
      <p:sp>
        <p:nvSpPr>
          <p:cNvPr id="3" name="Content Placeholder 2"/>
          <p:cNvSpPr>
            <a:spLocks noGrp="1"/>
          </p:cNvSpPr>
          <p:nvPr>
            <p:ph idx="1"/>
          </p:nvPr>
        </p:nvSpPr>
        <p:spPr/>
        <p:txBody>
          <a:bodyPr/>
          <a:lstStyle/>
          <a:p>
            <a:r>
              <a:rPr lang="en-US" dirty="0" smtClean="0"/>
              <a:t>Hypertension</a:t>
            </a:r>
          </a:p>
          <a:p>
            <a:r>
              <a:rPr lang="en-US" dirty="0" smtClean="0"/>
              <a:t>Low Self Esteem</a:t>
            </a:r>
          </a:p>
          <a:p>
            <a:r>
              <a:rPr lang="en-US" dirty="0" err="1" smtClean="0"/>
              <a:t>Workaholism</a:t>
            </a:r>
            <a:endParaRPr lang="en-US" dirty="0" smtClean="0"/>
          </a:p>
          <a:p>
            <a:r>
              <a:rPr lang="en-US" dirty="0" smtClean="0"/>
              <a:t>Less ability to feel joy</a:t>
            </a:r>
          </a:p>
          <a:p>
            <a:r>
              <a:rPr lang="en-US" dirty="0" smtClean="0"/>
              <a:t>Inability to maintain balance between empathy &amp; objectivity.</a:t>
            </a:r>
            <a:endParaRPr lang="en-US" dirty="0"/>
          </a:p>
        </p:txBody>
      </p:sp>
    </p:spTree>
    <p:extLst>
      <p:ext uri="{BB962C8B-B14F-4D97-AF65-F5344CB8AC3E}">
        <p14:creationId xmlns:p14="http://schemas.microsoft.com/office/powerpoint/2010/main" val="121674401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Affects on the </a:t>
            </a:r>
            <a:r>
              <a:rPr lang="en-US" dirty="0"/>
              <a:t>W</a:t>
            </a:r>
            <a:r>
              <a:rPr lang="en-US" dirty="0" smtClean="0"/>
              <a:t>ork </a:t>
            </a:r>
            <a:r>
              <a:rPr lang="en-US" dirty="0"/>
              <a:t>P</a:t>
            </a:r>
            <a:r>
              <a:rPr lang="en-US" dirty="0" smtClean="0"/>
              <a:t>lace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Great or greater desire to break policy rules</a:t>
            </a:r>
          </a:p>
          <a:p>
            <a:r>
              <a:rPr lang="en-US" dirty="0" smtClean="0"/>
              <a:t>Absent a lot</a:t>
            </a:r>
          </a:p>
          <a:p>
            <a:r>
              <a:rPr lang="en-US" dirty="0" smtClean="0"/>
              <a:t>Regular changing of relationships</a:t>
            </a:r>
          </a:p>
          <a:p>
            <a:r>
              <a:rPr lang="en-US" dirty="0" smtClean="0"/>
              <a:t>Inability to respect the deadlines</a:t>
            </a:r>
          </a:p>
          <a:p>
            <a:r>
              <a:rPr lang="en-US" dirty="0" smtClean="0"/>
              <a:t>Outbreak of aggressive behaviors</a:t>
            </a:r>
          </a:p>
          <a:p>
            <a:r>
              <a:rPr lang="en-US" dirty="0" smtClean="0"/>
              <a:t>Inability to work together with other employees</a:t>
            </a:r>
          </a:p>
          <a:p>
            <a:r>
              <a:rPr lang="en-US" dirty="0" smtClean="0"/>
              <a:t>Inability to complete assignments</a:t>
            </a:r>
          </a:p>
          <a:p>
            <a:r>
              <a:rPr lang="en-US" dirty="0" smtClean="0"/>
              <a:t>Negative toward management</a:t>
            </a:r>
          </a:p>
          <a:p>
            <a:r>
              <a:rPr lang="en-US" dirty="0" smtClean="0"/>
              <a:t>Reluctant to change</a:t>
            </a:r>
          </a:p>
          <a:p>
            <a:r>
              <a:rPr lang="en-US" dirty="0" smtClean="0"/>
              <a:t>Lack of seeing the future</a:t>
            </a:r>
          </a:p>
          <a:p>
            <a:r>
              <a:rPr lang="en-US" dirty="0" smtClean="0"/>
              <a:t>Inability to see or achieve improvements</a:t>
            </a:r>
            <a:endParaRPr lang="en-US" dirty="0"/>
          </a:p>
        </p:txBody>
      </p:sp>
    </p:spTree>
    <p:extLst>
      <p:ext uri="{BB962C8B-B14F-4D97-AF65-F5344CB8AC3E}">
        <p14:creationId xmlns:p14="http://schemas.microsoft.com/office/powerpoint/2010/main" val="161400352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Affects</a:t>
            </a:r>
            <a:endParaRPr lang="en-US" dirty="0"/>
          </a:p>
        </p:txBody>
      </p:sp>
      <p:sp>
        <p:nvSpPr>
          <p:cNvPr id="3" name="Content Placeholder 2"/>
          <p:cNvSpPr>
            <a:spLocks noGrp="1"/>
          </p:cNvSpPr>
          <p:nvPr>
            <p:ph idx="1"/>
          </p:nvPr>
        </p:nvSpPr>
        <p:spPr/>
        <p:txBody>
          <a:bodyPr/>
          <a:lstStyle/>
          <a:p>
            <a:r>
              <a:rPr lang="en-US" dirty="0" smtClean="0"/>
              <a:t>When it affects the work place, it affects not only people around, but also the work place too. </a:t>
            </a:r>
          </a:p>
          <a:p>
            <a:pPr lvl="1"/>
            <a:r>
              <a:rPr lang="en-US" dirty="0" smtClean="0"/>
              <a:t>Chronic absenteeism</a:t>
            </a:r>
          </a:p>
          <a:p>
            <a:pPr lvl="1"/>
            <a:r>
              <a:rPr lang="en-US" dirty="0" smtClean="0"/>
              <a:t>Climbing worker’s Compensation costs</a:t>
            </a:r>
          </a:p>
          <a:p>
            <a:pPr lvl="1"/>
            <a:r>
              <a:rPr lang="en-US" dirty="0" smtClean="0"/>
              <a:t>Turnover rates</a:t>
            </a:r>
          </a:p>
          <a:p>
            <a:pPr lvl="1"/>
            <a:r>
              <a:rPr lang="en-US" dirty="0" smtClean="0"/>
              <a:t>Friction between employees</a:t>
            </a:r>
          </a:p>
          <a:p>
            <a:pPr lvl="1"/>
            <a:r>
              <a:rPr lang="en-US" dirty="0" smtClean="0"/>
              <a:t>Friction between employees and management</a:t>
            </a:r>
            <a:endParaRPr lang="en-US" dirty="0"/>
          </a:p>
        </p:txBody>
      </p:sp>
    </p:spTree>
    <p:extLst>
      <p:ext uri="{BB962C8B-B14F-4D97-AF65-F5344CB8AC3E}">
        <p14:creationId xmlns:p14="http://schemas.microsoft.com/office/powerpoint/2010/main" val="98456885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VI</a:t>
            </a:r>
            <a:endParaRPr lang="en-US" dirty="0"/>
          </a:p>
        </p:txBody>
      </p:sp>
      <p:sp>
        <p:nvSpPr>
          <p:cNvPr id="3" name="Content Placeholder 2"/>
          <p:cNvSpPr>
            <a:spLocks noGrp="1"/>
          </p:cNvSpPr>
          <p:nvPr>
            <p:ph idx="1"/>
          </p:nvPr>
        </p:nvSpPr>
        <p:spPr/>
        <p:txBody>
          <a:bodyPr>
            <a:normAutofit/>
          </a:bodyPr>
          <a:lstStyle/>
          <a:p>
            <a:pPr marL="0" indent="0">
              <a:buNone/>
            </a:pPr>
            <a:endParaRPr lang="en-US" sz="6000" dirty="0" smtClean="0"/>
          </a:p>
          <a:p>
            <a:pPr marL="0" indent="0">
              <a:buNone/>
            </a:pPr>
            <a:r>
              <a:rPr lang="en-US" sz="6000" dirty="0" smtClean="0"/>
              <a:t>Vicarious Traumatization</a:t>
            </a:r>
            <a:endParaRPr lang="en-US" sz="6000" dirty="0"/>
          </a:p>
        </p:txBody>
      </p:sp>
    </p:spTree>
    <p:extLst>
      <p:ext uri="{BB962C8B-B14F-4D97-AF65-F5344CB8AC3E}">
        <p14:creationId xmlns:p14="http://schemas.microsoft.com/office/powerpoint/2010/main" val="262625063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Quote by Hazlitt</a:t>
            </a:r>
            <a:endParaRPr lang="en-US" dirty="0"/>
          </a:p>
        </p:txBody>
      </p:sp>
      <p:sp>
        <p:nvSpPr>
          <p:cNvPr id="3" name="Content Placeholder 2"/>
          <p:cNvSpPr>
            <a:spLocks noGrp="1"/>
          </p:cNvSpPr>
          <p:nvPr>
            <p:ph idx="1"/>
          </p:nvPr>
        </p:nvSpPr>
        <p:spPr/>
        <p:txBody>
          <a:bodyPr/>
          <a:lstStyle/>
          <a:p>
            <a:r>
              <a:rPr lang="en-US" dirty="0" smtClean="0"/>
              <a:t>“Man is the only animal that laughs and weeps; for he is the only animal that is struck by the differences between what things are and what they might have been.”</a:t>
            </a:r>
            <a:endParaRPr lang="en-US" dirty="0"/>
          </a:p>
        </p:txBody>
      </p:sp>
    </p:spTree>
    <p:extLst>
      <p:ext uri="{BB962C8B-B14F-4D97-AF65-F5344CB8AC3E}">
        <p14:creationId xmlns:p14="http://schemas.microsoft.com/office/powerpoint/2010/main" val="29489355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dirty="0" smtClean="0">
                <a:solidFill>
                  <a:srgbClr val="FF0000"/>
                </a:solidFill>
              </a:rPr>
              <a:t>Fear</a:t>
            </a:r>
            <a:endParaRPr lang="en-US" sz="7200" dirty="0">
              <a:solidFill>
                <a:srgbClr val="FF0000"/>
              </a:solidFill>
            </a:endParaRPr>
          </a:p>
        </p:txBody>
      </p:sp>
      <p:sp>
        <p:nvSpPr>
          <p:cNvPr id="3" name="Content Placeholder 2"/>
          <p:cNvSpPr>
            <a:spLocks noGrp="1"/>
          </p:cNvSpPr>
          <p:nvPr>
            <p:ph idx="1"/>
          </p:nvPr>
        </p:nvSpPr>
        <p:spPr/>
        <p:txBody>
          <a:bodyPr/>
          <a:lstStyle/>
          <a:p>
            <a:r>
              <a:rPr lang="en-US" dirty="0" smtClean="0"/>
              <a:t>Working with trauma can be a fear some times.</a:t>
            </a:r>
          </a:p>
          <a:p>
            <a:r>
              <a:rPr lang="en-US" dirty="0" smtClean="0"/>
              <a:t>Most people see dealing with trauma of another as too much while they feel over burdened with their own problems &amp; stressors</a:t>
            </a:r>
          </a:p>
          <a:p>
            <a:r>
              <a:rPr lang="en-US" dirty="0" smtClean="0"/>
              <a:t>As a caregiver, we may fear what skeletons may come out of our own closet if we deal with another trauma.</a:t>
            </a:r>
            <a:endParaRPr lang="en-US" dirty="0"/>
          </a:p>
        </p:txBody>
      </p:sp>
    </p:spTree>
    <p:extLst>
      <p:ext uri="{BB962C8B-B14F-4D97-AF65-F5344CB8AC3E}">
        <p14:creationId xmlns:p14="http://schemas.microsoft.com/office/powerpoint/2010/main" val="320182781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a:t>
            </a:r>
            <a:endParaRPr lang="en-US" dirty="0"/>
          </a:p>
        </p:txBody>
      </p:sp>
      <p:sp>
        <p:nvSpPr>
          <p:cNvPr id="3" name="Content Placeholder 2"/>
          <p:cNvSpPr>
            <a:spLocks noGrp="1"/>
          </p:cNvSpPr>
          <p:nvPr>
            <p:ph idx="1"/>
          </p:nvPr>
        </p:nvSpPr>
        <p:spPr/>
        <p:txBody>
          <a:bodyPr/>
          <a:lstStyle/>
          <a:p>
            <a:r>
              <a:rPr lang="en-US" dirty="0" smtClean="0"/>
              <a:t>When do you so no?</a:t>
            </a:r>
          </a:p>
          <a:p>
            <a:r>
              <a:rPr lang="en-US" dirty="0" smtClean="0"/>
              <a:t>When is overload?</a:t>
            </a:r>
          </a:p>
          <a:p>
            <a:r>
              <a:rPr lang="en-US" dirty="0" smtClean="0"/>
              <a:t>When does your accountability partner recognize your trauma</a:t>
            </a:r>
          </a:p>
          <a:p>
            <a:r>
              <a:rPr lang="en-US" dirty="0" smtClean="0"/>
              <a:t>When will we realize we have Compassion Fatigue?</a:t>
            </a:r>
            <a:endParaRPr lang="en-US" dirty="0"/>
          </a:p>
        </p:txBody>
      </p:sp>
    </p:spTree>
    <p:extLst>
      <p:ext uri="{BB962C8B-B14F-4D97-AF65-F5344CB8AC3E}">
        <p14:creationId xmlns:p14="http://schemas.microsoft.com/office/powerpoint/2010/main" val="105017297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We Can’t Cope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God Intervenes</a:t>
            </a:r>
          </a:p>
          <a:p>
            <a:r>
              <a:rPr lang="en-US" dirty="0" smtClean="0"/>
              <a:t>We cry for help</a:t>
            </a:r>
          </a:p>
          <a:p>
            <a:pPr lvl="1"/>
            <a:r>
              <a:rPr lang="en-US" dirty="0" smtClean="0"/>
              <a:t>Be willing to accept help</a:t>
            </a:r>
          </a:p>
          <a:p>
            <a:pPr lvl="1"/>
            <a:r>
              <a:rPr lang="en-US" dirty="0" smtClean="0"/>
              <a:t>The secret of </a:t>
            </a:r>
            <a:r>
              <a:rPr lang="en-US" dirty="0" smtClean="0">
                <a:solidFill>
                  <a:srgbClr val="FF0000"/>
                </a:solidFill>
              </a:rPr>
              <a:t>grace </a:t>
            </a:r>
            <a:r>
              <a:rPr lang="en-US" dirty="0" smtClean="0"/>
              <a:t>is that it can be all right in the center, but all wrong on the edges</a:t>
            </a:r>
            <a:endParaRPr lang="en-US" dirty="0" smtClean="0">
              <a:solidFill>
                <a:srgbClr val="FF0000"/>
              </a:solidFill>
            </a:endParaRPr>
          </a:p>
          <a:p>
            <a:r>
              <a:rPr lang="en-US" dirty="0" smtClean="0"/>
              <a:t>When help comes, be alert enough to recognize it</a:t>
            </a:r>
          </a:p>
          <a:p>
            <a:r>
              <a:rPr lang="en-US" dirty="0" smtClean="0"/>
              <a:t>Don’t waste time or energy fighting conditions you can’t change</a:t>
            </a:r>
          </a:p>
          <a:p>
            <a:r>
              <a:rPr lang="en-US" dirty="0" smtClean="0"/>
              <a:t>Cooperate with life instead of running away from it</a:t>
            </a:r>
          </a:p>
          <a:p>
            <a:r>
              <a:rPr lang="en-US" dirty="0" smtClean="0"/>
              <a:t>Resist the temptation to be reclusive</a:t>
            </a:r>
          </a:p>
          <a:p>
            <a:r>
              <a:rPr lang="en-US" dirty="0" smtClean="0"/>
              <a:t>Refuse to indulge in Self Pity</a:t>
            </a:r>
          </a:p>
          <a:p>
            <a:r>
              <a:rPr lang="en-US" dirty="0" smtClean="0"/>
              <a:t>Don’t expect too much of yourself</a:t>
            </a:r>
            <a:endParaRPr lang="en-US" dirty="0"/>
          </a:p>
        </p:txBody>
      </p:sp>
    </p:spTree>
    <p:extLst>
      <p:ext uri="{BB962C8B-B14F-4D97-AF65-F5344CB8AC3E}">
        <p14:creationId xmlns:p14="http://schemas.microsoft.com/office/powerpoint/2010/main" val="345583480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Vicarious Trauma</a:t>
            </a:r>
            <a:endParaRPr lang="en-US" dirty="0"/>
          </a:p>
        </p:txBody>
      </p:sp>
      <p:sp>
        <p:nvSpPr>
          <p:cNvPr id="3" name="Content Placeholder 2"/>
          <p:cNvSpPr>
            <a:spLocks noGrp="1"/>
          </p:cNvSpPr>
          <p:nvPr>
            <p:ph idx="1"/>
          </p:nvPr>
        </p:nvSpPr>
        <p:spPr/>
        <p:txBody>
          <a:bodyPr/>
          <a:lstStyle/>
          <a:p>
            <a:r>
              <a:rPr lang="en-US" dirty="0" smtClean="0"/>
              <a:t>Empathy- We empathize with the victim</a:t>
            </a:r>
          </a:p>
          <a:p>
            <a:r>
              <a:rPr lang="en-US" dirty="0" smtClean="0"/>
              <a:t>Personal Trauma- We have had our own past traumas. Not dealing with them adds fuel to the present trauma of another. It doesn’t always have to be you in the trenches.</a:t>
            </a:r>
          </a:p>
          <a:p>
            <a:r>
              <a:rPr lang="en-US" dirty="0" smtClean="0"/>
              <a:t>Extraordinary events- Those such as dealing with child death or an overwhelming circumstance.</a:t>
            </a:r>
            <a:endParaRPr lang="en-US" dirty="0"/>
          </a:p>
        </p:txBody>
      </p:sp>
    </p:spTree>
    <p:extLst>
      <p:ext uri="{BB962C8B-B14F-4D97-AF65-F5344CB8AC3E}">
        <p14:creationId xmlns:p14="http://schemas.microsoft.com/office/powerpoint/2010/main" val="9478253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8127</TotalTime>
  <Words>5078</Words>
  <Application>Microsoft Office PowerPoint</Application>
  <PresentationFormat>On-screen Show (4:3)</PresentationFormat>
  <Paragraphs>735</Paragraphs>
  <Slides>141</Slides>
  <Notes>0</Notes>
  <HiddenSlides>0</HiddenSlides>
  <MMClips>0</MMClips>
  <ScaleCrop>false</ScaleCrop>
  <HeadingPairs>
    <vt:vector size="4" baseType="variant">
      <vt:variant>
        <vt:lpstr>Theme</vt:lpstr>
      </vt:variant>
      <vt:variant>
        <vt:i4>1</vt:i4>
      </vt:variant>
      <vt:variant>
        <vt:lpstr>Slide Titles</vt:lpstr>
      </vt:variant>
      <vt:variant>
        <vt:i4>141</vt:i4>
      </vt:variant>
    </vt:vector>
  </HeadingPairs>
  <TitlesOfParts>
    <vt:vector size="142" baseType="lpstr">
      <vt:lpstr>Office Theme</vt:lpstr>
      <vt:lpstr>Compassion Fatigue 8 hours Course #7001</vt:lpstr>
      <vt:lpstr>Professor: Dr. Bryan L Davis</vt:lpstr>
      <vt:lpstr>Compassion Fatigue Objectives</vt:lpstr>
      <vt:lpstr>Outcomes</vt:lpstr>
      <vt:lpstr>Compassion Fatigue</vt:lpstr>
      <vt:lpstr>Module 1    Understanding</vt:lpstr>
      <vt:lpstr>“Everything can be taken from a man but one thing: the last of the human freedoms-to choose one’s own attitude in any given set of circumstances…” Viktor Frankl</vt:lpstr>
      <vt:lpstr>        Initial Signs</vt:lpstr>
      <vt:lpstr>Police</vt:lpstr>
      <vt:lpstr>Fire</vt:lpstr>
      <vt:lpstr>Paramedics</vt:lpstr>
      <vt:lpstr>Doctors &amp; Nurses</vt:lpstr>
      <vt:lpstr>Soldiers</vt:lpstr>
      <vt:lpstr>Chaplains </vt:lpstr>
      <vt:lpstr>Hospice workers</vt:lpstr>
      <vt:lpstr>Nursing Home</vt:lpstr>
      <vt:lpstr>Citizens</vt:lpstr>
      <vt:lpstr>And YOU</vt:lpstr>
      <vt:lpstr>Who is Exempt?</vt:lpstr>
      <vt:lpstr>Normal Day</vt:lpstr>
      <vt:lpstr>History</vt:lpstr>
      <vt:lpstr>History</vt:lpstr>
      <vt:lpstr>Initial Signs</vt:lpstr>
      <vt:lpstr>Stages of Compassion Fatigue</vt:lpstr>
      <vt:lpstr> Eager </vt:lpstr>
      <vt:lpstr> Disgruntled</vt:lpstr>
      <vt:lpstr> Withdrawn </vt:lpstr>
      <vt:lpstr> Overwhelmed </vt:lpstr>
      <vt:lpstr> Alternative </vt:lpstr>
      <vt:lpstr>PowerPoint Presentation</vt:lpstr>
      <vt:lpstr>Statistics</vt:lpstr>
      <vt:lpstr>Quick Self Assessment</vt:lpstr>
      <vt:lpstr>Answering yes to four or more may indicate compassion fatigue. </vt:lpstr>
      <vt:lpstr>Self Assess</vt:lpstr>
      <vt:lpstr>PowerPoint Presentation</vt:lpstr>
      <vt:lpstr>PowerPoint Presentation</vt:lpstr>
      <vt:lpstr>Symptoms</vt:lpstr>
      <vt:lpstr>Crisis Entry</vt:lpstr>
      <vt:lpstr>Sense of Suffering</vt:lpstr>
      <vt:lpstr>PowerPoint Presentation</vt:lpstr>
      <vt:lpstr>Signs of fatigue</vt:lpstr>
      <vt:lpstr>PowerPoint Presentation</vt:lpstr>
      <vt:lpstr>Compassion Fatigue vs Burn out</vt:lpstr>
      <vt:lpstr>Comparison</vt:lpstr>
      <vt:lpstr>Burnout</vt:lpstr>
      <vt:lpstr>PowerPoint Presentation</vt:lpstr>
      <vt:lpstr>PowerPoint Presentation</vt:lpstr>
      <vt:lpstr>PowerPoint Presentation</vt:lpstr>
      <vt:lpstr>Traumas Affect</vt:lpstr>
      <vt:lpstr>Responsibility</vt:lpstr>
      <vt:lpstr>Making a Choice</vt:lpstr>
      <vt:lpstr>Caregivers in the field</vt:lpstr>
      <vt:lpstr>Two kinds of Suffering</vt:lpstr>
      <vt:lpstr>Assignments to Tragedy</vt:lpstr>
      <vt:lpstr>PowerPoint Presentation</vt:lpstr>
      <vt:lpstr>Displays of stress -Disruptive symptoms     Your normal day is invaded by thoughts and visions of trauma(s) that disrupt your actions.  -Depression     You become depressed over the trauma of others. Taking it upon yourself.  -Irritation    Can result in anger issues.</vt:lpstr>
      <vt:lpstr>When Responsible for Death Notification</vt:lpstr>
      <vt:lpstr>Truth</vt:lpstr>
      <vt:lpstr>In Time </vt:lpstr>
      <vt:lpstr>In Person</vt:lpstr>
      <vt:lpstr>With Compassion</vt:lpstr>
      <vt:lpstr>Allow Grief</vt:lpstr>
      <vt:lpstr>Support</vt:lpstr>
      <vt:lpstr>PowerPoint Presentation</vt:lpstr>
      <vt:lpstr>Normal Symptoms</vt:lpstr>
      <vt:lpstr>Module III</vt:lpstr>
      <vt:lpstr>Professional Field</vt:lpstr>
      <vt:lpstr>Denial</vt:lpstr>
      <vt:lpstr>Resiliency</vt:lpstr>
      <vt:lpstr>Resources</vt:lpstr>
      <vt:lpstr>Our Peculiar Assignment</vt:lpstr>
      <vt:lpstr>Eight Laws governing Self Care</vt:lpstr>
      <vt:lpstr>What not to say in caring</vt:lpstr>
      <vt:lpstr>“I Understand”</vt:lpstr>
      <vt:lpstr>“You must get on with your life”</vt:lpstr>
      <vt:lpstr>“You’ll find someone else”</vt:lpstr>
      <vt:lpstr>Caring includes</vt:lpstr>
      <vt:lpstr>Module IV</vt:lpstr>
      <vt:lpstr>Difficult Situations</vt:lpstr>
      <vt:lpstr>Emergency Services</vt:lpstr>
      <vt:lpstr>Are you prepared?</vt:lpstr>
      <vt:lpstr>Why secure a scene?</vt:lpstr>
      <vt:lpstr>Two Paths</vt:lpstr>
      <vt:lpstr>Support</vt:lpstr>
      <vt:lpstr>Self Expression</vt:lpstr>
      <vt:lpstr>Module V</vt:lpstr>
      <vt:lpstr>Response to Trauma</vt:lpstr>
      <vt:lpstr>What disables us</vt:lpstr>
      <vt:lpstr>Compulsive behaviors</vt:lpstr>
      <vt:lpstr>Other Symptoms in a compassion fatigued person</vt:lpstr>
      <vt:lpstr>Other Symptoms </vt:lpstr>
      <vt:lpstr>Affects on the Work Place</vt:lpstr>
      <vt:lpstr>Affects</vt:lpstr>
      <vt:lpstr>Module VI</vt:lpstr>
      <vt:lpstr>Quote by Hazlitt</vt:lpstr>
      <vt:lpstr>Fear</vt:lpstr>
      <vt:lpstr>When</vt:lpstr>
      <vt:lpstr>When We Can’t Cope</vt:lpstr>
      <vt:lpstr>Vicarious Trauma</vt:lpstr>
      <vt:lpstr>Notice</vt:lpstr>
      <vt:lpstr>Module VII</vt:lpstr>
      <vt:lpstr>Take a Test</vt:lpstr>
      <vt:lpstr>   9. Marital or Relationship Partner reconciliation (45 points) 10. Retirement (45 points) 11. Change in family member's health (44 points) 12. Pregnancy (40 points) 13. Sex difficulties (39 points) 14. Addition to family (39 points) 15. Business readjustment (39 points) 16. Change in financial status (38 points) 17. Death of close friend (37 points) 18. Change to a different line of work (36 points) 19. Change in number of marital/relationship arguments (35 points) 20. Mortgage or loan over $30,000 (31 points) 21. Foreclosure of mortgage or loan (30 points) 22. Change in work responsibilities (29 points) 23. Trouble with in-laws (29 points) 24. Outstanding personal achievement (28 points) 25. Spouse begins or stops work (26 points) 26. Starting or finishing school (26 points) 27. Change in living conditions (25 points)  </vt:lpstr>
      <vt:lpstr>28. Revision of personal habits (24 points) 29. Trouble with boss (23 points) 30. Change is work hours/conditions (20 points) 31. Change in residence (20 points) 32. Change in schools (20 points) 33. Change in recreational habits (19 points) 34. Change in church activities (19 points) 35. Change in social activities (18 points) 36. Mortgage or loan under $20,000 (17 points) 37. Change in sleeping habits (16 points) 38. Change in number of family gatherings (15 points) 39. Change in eating habits (15 points) 40. Vacation (13 points) 41. Christmas season (12 points) 42. Minor violations of the law (11 points)   Your Total Score </vt:lpstr>
      <vt:lpstr>   The scale shows the kind of life pressure that you are facing. Depending on your coping skills or the lack thereof, this scale can predict the likelihood that you will fall victim to a stress related illness. The illness could be mild - frequent tension headaches, acid indigestion, and/or loss of sleep to very serious illness like ulcers, cancer, migraines and the like.     LIFE STRESS SCORES   0-149: Low susceptibility to stress-related illness 150-299: Medium susceptibility to stress-related illness: Learn and practice relaxation and stress management skills and a healthy well life style. 300 and over: High susceptibility to stress-related illness: Daily practice of relaxation skills is very important for your wellness. Take care of it now before a serious illness erupts or an affliction becomes worse.  </vt:lpstr>
      <vt:lpstr>Scores</vt:lpstr>
      <vt:lpstr>Solutions</vt:lpstr>
      <vt:lpstr>Our Peculiar Assignment</vt:lpstr>
      <vt:lpstr>Business</vt:lpstr>
      <vt:lpstr>Old Habits</vt:lpstr>
      <vt:lpstr>Awareness</vt:lpstr>
      <vt:lpstr>Eight Laws to Healthy Caregiving</vt:lpstr>
      <vt:lpstr>Eight laws Governing Healthy Change</vt:lpstr>
      <vt:lpstr>Eight laws of a Healthy Workplace</vt:lpstr>
      <vt:lpstr>Treatment</vt:lpstr>
      <vt:lpstr>Treatment Methods</vt:lpstr>
      <vt:lpstr>Self Assess</vt:lpstr>
      <vt:lpstr>Optimism</vt:lpstr>
      <vt:lpstr>Strength &amp; Resilliency</vt:lpstr>
      <vt:lpstr>Do’s &amp; Don’ts</vt:lpstr>
      <vt:lpstr>Do’s &amp; Don’ts</vt:lpstr>
      <vt:lpstr>Authenitication</vt:lpstr>
      <vt:lpstr>Continued</vt:lpstr>
      <vt:lpstr>Overcoming</vt:lpstr>
      <vt:lpstr>Continued</vt:lpstr>
      <vt:lpstr>Self Help Route</vt:lpstr>
      <vt:lpstr>Caregiver’s Bill of Rights</vt:lpstr>
      <vt:lpstr>Continued</vt:lpstr>
      <vt:lpstr>Practical Exercise</vt:lpstr>
      <vt:lpstr>Practical Exercise</vt:lpstr>
      <vt:lpstr>Practical Exercise</vt:lpstr>
      <vt:lpstr>Practical Exercise</vt:lpstr>
      <vt:lpstr>Practical Exercise</vt:lpstr>
      <vt:lpstr>Practical Exercise</vt:lpstr>
      <vt:lpstr>Practical Exercise</vt:lpstr>
      <vt:lpstr>Self Assess Yourself</vt:lpstr>
      <vt:lpstr>Taking Care?</vt:lpstr>
      <vt:lpstr>Quiet Time</vt:lpstr>
      <vt:lpstr>Where are you?</vt:lpstr>
      <vt:lpstr>Smith, P. (2010). Compassion Fatigue  Awareness Project. …Where healing begins.  Healthy Caregiving, LLC  ALS support group/www.authorstream.com  Scenes of Compassion;Timothy W Dietz,B.S.,EMT-P  Belles,D,Norvel,N. (1993). Psychological and physical benefits of circuit weight trainingin law enforcement personnel. Journal of Consulting and Clinnical Psychology, 520-525  Briand, S.J., (1999). Take two chuckles and call me in the morning. http://web2.airmail.net/cybervyl/research.htm  Carlson, R., (1997). Don’r sweat the small stuff…and it’s all small stuff. New York; Hyperion  Chapman,Dick,L(1996). Impact on Law Enforcement &amp; EMSpersonnel. In Doka,K.A. (Ed). Living with grief after sudden loss (pp.53-71). Bristol,Pa:Taylor &amp; Frances  Craig,G. (1996). Human Development, (7th ed.). New Jersey, Prentice Hall.  Dietz, T.W. (1998). The evaluation of pshychological benefits of circuit trainingon Woodburn firefighters. Unpublished applied statistics essay. Warner Pacific College, Portland.  Eney, V. (1993). Line of Duty Death (concepts &amp; issues paper). IACP national law enforcement policy center, Alexandria, Va.  Everly, G.S. &amp; Mitchell (1999). Critical Incident Stress Management-CISM: a new era and standard of care in crisis intervention, 2nd edition. Ellicott City, MD: Chevron  Figley, C.R. (1995) Compassion Fatigue, coping with secondary traumatic stress disorder  in those who treat the traumatized, Bristol, PA.: Brunner/Mazel.</vt:lpstr>
      <vt:lpstr>Frankl, V.E. (1959). Man’s Search for Meaning: An introduction to Logohterapy. New York, Beacon  Fry, W.F. (1977). The respiratory components of mirthful laughter. Journal of biological psychology, 19, 39-50  Kuebler-Ross, E. (1997). On Death &amp; Dying.New York, Touchstone  Kuebler-Ross, E. (1997). Questions &amp; Answers on death &amp; dying. New York, Touchstone  Lord, J.H. (1997). No Time for Goodbyes. (4th ed.). Ventura, Ca., Pathfinder Publishing  Mairs, N. (1996). Waist-high in the World.  Boston, Beacon Press.  Mitchell, J.T. &amp; Bray, G. (1990). Emergency Services Stress.  Englewood Cliffs, New Jersey, Prentice Hall.  Mitchell, J.T. &amp; Resnik, H.L.P.. (1986). Emergency Response to Crisis.  Englewood Cliffs, New Jersey, Prentice Hall.  Redmond, L.M. (1996). Sudden Violent Death. In Doka, K.J. (Ed) Living with grief after sudden loss. (pp 53-71). Bristol, Pa, Taylor &amp; Francis.  Rinpoche, S. (1994). The Tibetan Book of Living &amp; Dying. San Francisco, Ca., Harper.  Sanders, C.M. (1992). Surviving grief…and Learning to live Again. New York, John Wiley &amp; Sons, Inc.  Walty, S. (1997, fall). Vicarious Traumatization. The Crirtical Response;a newsletter of the Oregon Critical Response Team. Portland, Or.  Westmoreland, P. (1996,spring). Coping with death; Helping students grieve. Childhood Education. 157-160  Wild, R. (1999,April). Lift weights, lose stress. Muscle Media. 84-85.  Yeung, R., Hemsley, D. (1996). Effects of personality and acute exercise on mood states. Personality &amp; Individual Differences. 20,545-550.  Yeung, R., Hemsley, D. (1997). Personality , exercise, &amp; psychological well-being: static relationships in the community. . Personality &amp; Individual Differences. 20,545-550.  Personality &amp; Individual differences, 22.47-53.</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Compassion Fatigue</dc:title>
  <dc:creator>Linda</dc:creator>
  <cp:lastModifiedBy>Linda</cp:lastModifiedBy>
  <cp:revision>108</cp:revision>
  <cp:lastPrinted>2015-10-17T00:45:12Z</cp:lastPrinted>
  <dcterms:created xsi:type="dcterms:W3CDTF">2011-08-23T04:42:29Z</dcterms:created>
  <dcterms:modified xsi:type="dcterms:W3CDTF">2015-10-17T00:47:20Z</dcterms:modified>
</cp:coreProperties>
</file>